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sldIdLst>
    <p:sldId id="256" r:id="rId2"/>
    <p:sldId id="257" r:id="rId3"/>
    <p:sldId id="2147470731" r:id="rId4"/>
    <p:sldId id="2147470738" r:id="rId5"/>
    <p:sldId id="2147470757" r:id="rId6"/>
    <p:sldId id="2147470756" r:id="rId7"/>
    <p:sldId id="2147470703" r:id="rId8"/>
    <p:sldId id="2147470754" r:id="rId9"/>
    <p:sldId id="2147470739" r:id="rId10"/>
    <p:sldId id="2147470740" r:id="rId11"/>
    <p:sldId id="2147470741" r:id="rId12"/>
    <p:sldId id="2147470742" r:id="rId13"/>
    <p:sldId id="2147470743" r:id="rId14"/>
    <p:sldId id="2147470755" r:id="rId15"/>
    <p:sldId id="2147470744" r:id="rId16"/>
    <p:sldId id="214747074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9"/>
    <p:restoredTop sz="76813" autoAdjust="0"/>
  </p:normalViewPr>
  <p:slideViewPr>
    <p:cSldViewPr snapToGrid="0">
      <p:cViewPr varScale="1">
        <p:scale>
          <a:sx n="82" d="100"/>
          <a:sy n="82" d="100"/>
        </p:scale>
        <p:origin x="1400" y="168"/>
      </p:cViewPr>
      <p:guideLst/>
    </p:cSldViewPr>
  </p:slideViewPr>
  <p:outlineViewPr>
    <p:cViewPr>
      <p:scale>
        <a:sx n="33" d="100"/>
        <a:sy n="33" d="100"/>
      </p:scale>
      <p:origin x="0" y="-2416"/>
    </p:cViewPr>
  </p:outlineViewPr>
  <p:notesTextViewPr>
    <p:cViewPr>
      <p:scale>
        <a:sx n="1" d="1"/>
        <a:sy n="1" d="1"/>
      </p:scale>
      <p:origin x="0" y="0"/>
    </p:cViewPr>
  </p:notesTextViewPr>
  <p:notesViewPr>
    <p:cSldViewPr snapToGrid="0">
      <p:cViewPr varScale="1">
        <p:scale>
          <a:sx n="78" d="100"/>
          <a:sy n="78" d="100"/>
        </p:scale>
        <p:origin x="356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C133D0-D9DB-4570-9F22-588D079B9AD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227D1DB-2983-44B1-8047-C85368ED9A39}">
      <dgm:prSet custT="1"/>
      <dgm:spPr/>
      <dgm:t>
        <a:bodyPr/>
        <a:lstStyle/>
        <a:p>
          <a:r>
            <a:rPr lang="en-US" sz="1800" b="1" dirty="0"/>
            <a:t>Problem Solvers Caucus:  </a:t>
          </a:r>
        </a:p>
      </dgm:t>
    </dgm:pt>
    <dgm:pt modelId="{3CDFA011-8E2C-40BE-B4B0-55C6A4BAB399}" type="parTrans" cxnId="{D6C79A65-8954-4B10-8762-137CC46BF517}">
      <dgm:prSet/>
      <dgm:spPr/>
      <dgm:t>
        <a:bodyPr/>
        <a:lstStyle/>
        <a:p>
          <a:endParaRPr lang="en-US" sz="1400"/>
        </a:p>
      </dgm:t>
    </dgm:pt>
    <dgm:pt modelId="{19900F7D-97DA-4E94-B5F8-3A4273A6C74B}" type="sibTrans" cxnId="{D6C79A65-8954-4B10-8762-137CC46BF517}">
      <dgm:prSet/>
      <dgm:spPr/>
      <dgm:t>
        <a:bodyPr/>
        <a:lstStyle/>
        <a:p>
          <a:endParaRPr lang="en-US" sz="1400"/>
        </a:p>
      </dgm:t>
    </dgm:pt>
    <dgm:pt modelId="{C3CEF695-605B-48F4-8314-EBF148B956B9}">
      <dgm:prSet custT="1"/>
      <dgm:spPr/>
      <dgm:t>
        <a:bodyPr/>
        <a:lstStyle/>
        <a:p>
          <a:r>
            <a:rPr lang="en-US" sz="1600"/>
            <a:t>Why is this a bipartisan issue?</a:t>
          </a:r>
        </a:p>
      </dgm:t>
    </dgm:pt>
    <dgm:pt modelId="{BEBC586A-A8A6-4DD3-A64E-41EEBA6E05FD}" type="parTrans" cxnId="{9DC81481-62C0-4B06-A5BE-5DE60D9B6DD0}">
      <dgm:prSet/>
      <dgm:spPr/>
      <dgm:t>
        <a:bodyPr/>
        <a:lstStyle/>
        <a:p>
          <a:endParaRPr lang="en-US" sz="1400"/>
        </a:p>
      </dgm:t>
    </dgm:pt>
    <dgm:pt modelId="{408DFFCA-6BF8-48F9-98F6-12E1AFCEA3B7}" type="sibTrans" cxnId="{9DC81481-62C0-4B06-A5BE-5DE60D9B6DD0}">
      <dgm:prSet/>
      <dgm:spPr/>
      <dgm:t>
        <a:bodyPr/>
        <a:lstStyle/>
        <a:p>
          <a:endParaRPr lang="en-US" sz="1400"/>
        </a:p>
      </dgm:t>
    </dgm:pt>
    <dgm:pt modelId="{5822FEC2-BED6-4425-A407-1B98C8CA4A6A}">
      <dgm:prSet custT="1"/>
      <dgm:spPr/>
      <dgm:t>
        <a:bodyPr/>
        <a:lstStyle/>
        <a:p>
          <a:r>
            <a:rPr lang="en-US" sz="1600"/>
            <a:t>Intersection with new economy, tech, big players</a:t>
          </a:r>
        </a:p>
      </dgm:t>
    </dgm:pt>
    <dgm:pt modelId="{3959F19A-F983-4780-8AC1-E5E00D93FA33}" type="parTrans" cxnId="{F8821F46-33D1-4BC1-B5AA-B7AE9FD48B28}">
      <dgm:prSet/>
      <dgm:spPr/>
      <dgm:t>
        <a:bodyPr/>
        <a:lstStyle/>
        <a:p>
          <a:endParaRPr lang="en-US" sz="1400"/>
        </a:p>
      </dgm:t>
    </dgm:pt>
    <dgm:pt modelId="{CAEDC3F9-2250-424B-BFAF-F6DE4ADCC65A}" type="sibTrans" cxnId="{F8821F46-33D1-4BC1-B5AA-B7AE9FD48B28}">
      <dgm:prSet/>
      <dgm:spPr/>
      <dgm:t>
        <a:bodyPr/>
        <a:lstStyle/>
        <a:p>
          <a:endParaRPr lang="en-US" sz="1400"/>
        </a:p>
      </dgm:t>
    </dgm:pt>
    <dgm:pt modelId="{C9EF84D5-8D6A-4D5E-B25E-9DE8874073AD}">
      <dgm:prSet custT="1"/>
      <dgm:spPr/>
      <dgm:t>
        <a:bodyPr/>
        <a:lstStyle/>
        <a:p>
          <a:r>
            <a:rPr lang="en-US" sz="1800" b="1" dirty="0"/>
            <a:t>Republican Governance Group:  </a:t>
          </a:r>
        </a:p>
      </dgm:t>
    </dgm:pt>
    <dgm:pt modelId="{FF860F03-AE2A-4B86-8CED-B5AD6B1D7BA6}" type="parTrans" cxnId="{F305218C-B750-4A14-B813-A1304858F76A}">
      <dgm:prSet/>
      <dgm:spPr/>
      <dgm:t>
        <a:bodyPr/>
        <a:lstStyle/>
        <a:p>
          <a:endParaRPr lang="en-US" sz="1400"/>
        </a:p>
      </dgm:t>
    </dgm:pt>
    <dgm:pt modelId="{1129D96D-D1B1-41B9-BCFD-2B3AB4048ED7}" type="sibTrans" cxnId="{F305218C-B750-4A14-B813-A1304858F76A}">
      <dgm:prSet/>
      <dgm:spPr/>
      <dgm:t>
        <a:bodyPr/>
        <a:lstStyle/>
        <a:p>
          <a:endParaRPr lang="en-US" sz="1400"/>
        </a:p>
      </dgm:t>
    </dgm:pt>
    <dgm:pt modelId="{1B402591-3F6E-4813-A236-086F5FA498AD}">
      <dgm:prSet custT="1"/>
      <dgm:spPr/>
      <dgm:t>
        <a:bodyPr/>
        <a:lstStyle/>
        <a:p>
          <a:r>
            <a:rPr lang="en-US" sz="1600" dirty="0"/>
            <a:t>Does this appeal to swing voters? Suburban districts?</a:t>
          </a:r>
        </a:p>
      </dgm:t>
    </dgm:pt>
    <dgm:pt modelId="{B6463BC7-402F-40A9-9954-A2EC753BC224}" type="parTrans" cxnId="{01D5BFFD-67B6-4B3B-94AE-D01B9F9CCF3E}">
      <dgm:prSet/>
      <dgm:spPr/>
      <dgm:t>
        <a:bodyPr/>
        <a:lstStyle/>
        <a:p>
          <a:endParaRPr lang="en-US" sz="1400"/>
        </a:p>
      </dgm:t>
    </dgm:pt>
    <dgm:pt modelId="{259902BE-7D70-48FF-AA51-56D663B738A8}" type="sibTrans" cxnId="{01D5BFFD-67B6-4B3B-94AE-D01B9F9CCF3E}">
      <dgm:prSet/>
      <dgm:spPr/>
      <dgm:t>
        <a:bodyPr/>
        <a:lstStyle/>
        <a:p>
          <a:endParaRPr lang="en-US" sz="1400"/>
        </a:p>
      </dgm:t>
    </dgm:pt>
    <dgm:pt modelId="{B3177ECF-7736-47DA-8B02-99456543124C}">
      <dgm:prSet custT="1"/>
      <dgm:spPr/>
      <dgm:t>
        <a:bodyPr/>
        <a:lstStyle/>
        <a:p>
          <a:r>
            <a:rPr lang="en-US" sz="1600" dirty="0"/>
            <a:t>Is this a smart, fiscally conservative differentiator?</a:t>
          </a:r>
        </a:p>
      </dgm:t>
    </dgm:pt>
    <dgm:pt modelId="{4D1FDC39-3460-420A-9606-743DDA620062}" type="parTrans" cxnId="{72B2DE6E-BA47-4994-8D1F-CC5C9BE23D56}">
      <dgm:prSet/>
      <dgm:spPr/>
      <dgm:t>
        <a:bodyPr/>
        <a:lstStyle/>
        <a:p>
          <a:endParaRPr lang="en-US" sz="1400"/>
        </a:p>
      </dgm:t>
    </dgm:pt>
    <dgm:pt modelId="{6C1E2AEB-9AA8-43C6-B85D-218F2436617D}" type="sibTrans" cxnId="{72B2DE6E-BA47-4994-8D1F-CC5C9BE23D56}">
      <dgm:prSet/>
      <dgm:spPr/>
      <dgm:t>
        <a:bodyPr/>
        <a:lstStyle/>
        <a:p>
          <a:endParaRPr lang="en-US" sz="1400"/>
        </a:p>
      </dgm:t>
    </dgm:pt>
    <dgm:pt modelId="{203B2CAB-03B0-4370-9A55-704E2DF07A46}">
      <dgm:prSet custT="1"/>
      <dgm:spPr/>
      <dgm:t>
        <a:bodyPr/>
        <a:lstStyle/>
        <a:p>
          <a:r>
            <a:rPr lang="en-US" sz="1800" b="1" dirty="0"/>
            <a:t>Republican Main Street Caucus: </a:t>
          </a:r>
        </a:p>
      </dgm:t>
    </dgm:pt>
    <dgm:pt modelId="{48059699-B325-49D6-A853-A0E64C41AC61}" type="parTrans" cxnId="{012E35C9-C6F0-4A9D-8DBF-715679F07FEA}">
      <dgm:prSet/>
      <dgm:spPr/>
      <dgm:t>
        <a:bodyPr/>
        <a:lstStyle/>
        <a:p>
          <a:endParaRPr lang="en-US" sz="1400"/>
        </a:p>
      </dgm:t>
    </dgm:pt>
    <dgm:pt modelId="{64B45019-589E-426A-AA67-E576078A3854}" type="sibTrans" cxnId="{012E35C9-C6F0-4A9D-8DBF-715679F07FEA}">
      <dgm:prSet/>
      <dgm:spPr/>
      <dgm:t>
        <a:bodyPr/>
        <a:lstStyle/>
        <a:p>
          <a:endParaRPr lang="en-US" sz="1400"/>
        </a:p>
      </dgm:t>
    </dgm:pt>
    <dgm:pt modelId="{C575A15E-FBAF-476C-83FE-62613C97CA12}">
      <dgm:prSet custT="1"/>
      <dgm:spPr/>
      <dgm:t>
        <a:bodyPr/>
        <a:lstStyle/>
        <a:p>
          <a:r>
            <a:rPr lang="en-US" sz="1600"/>
            <a:t>How does this help business?</a:t>
          </a:r>
        </a:p>
      </dgm:t>
    </dgm:pt>
    <dgm:pt modelId="{01CCB37D-E9C7-40D8-9940-5E9BB73BF28B}" type="parTrans" cxnId="{1AD5A75F-0136-4F35-8DF3-7B61CEBEF6E7}">
      <dgm:prSet/>
      <dgm:spPr/>
      <dgm:t>
        <a:bodyPr/>
        <a:lstStyle/>
        <a:p>
          <a:endParaRPr lang="en-US" sz="1400"/>
        </a:p>
      </dgm:t>
    </dgm:pt>
    <dgm:pt modelId="{BDAE2BC1-D28D-4A9C-A2AD-B2BF51490ECF}" type="sibTrans" cxnId="{1AD5A75F-0136-4F35-8DF3-7B61CEBEF6E7}">
      <dgm:prSet/>
      <dgm:spPr/>
      <dgm:t>
        <a:bodyPr/>
        <a:lstStyle/>
        <a:p>
          <a:endParaRPr lang="en-US" sz="1400"/>
        </a:p>
      </dgm:t>
    </dgm:pt>
    <dgm:pt modelId="{3E46092C-0273-47A0-BB23-A7ED27834AF6}">
      <dgm:prSet custT="1"/>
      <dgm:spPr/>
      <dgm:t>
        <a:bodyPr/>
        <a:lstStyle/>
        <a:p>
          <a:r>
            <a:rPr lang="en-US" sz="1600"/>
            <a:t>Why does this appeal to swing voters?</a:t>
          </a:r>
        </a:p>
      </dgm:t>
    </dgm:pt>
    <dgm:pt modelId="{5CB0F873-DF33-4CF5-8B5C-0C24C5CD0EF3}" type="parTrans" cxnId="{595EFE4B-4166-45F0-AF54-61E48FD7A11E}">
      <dgm:prSet/>
      <dgm:spPr/>
      <dgm:t>
        <a:bodyPr/>
        <a:lstStyle/>
        <a:p>
          <a:endParaRPr lang="en-US" sz="1400"/>
        </a:p>
      </dgm:t>
    </dgm:pt>
    <dgm:pt modelId="{2B7AC283-CE77-4A11-ACC4-383D883338E1}" type="sibTrans" cxnId="{595EFE4B-4166-45F0-AF54-61E48FD7A11E}">
      <dgm:prSet/>
      <dgm:spPr/>
      <dgm:t>
        <a:bodyPr/>
        <a:lstStyle/>
        <a:p>
          <a:endParaRPr lang="en-US" sz="1400"/>
        </a:p>
      </dgm:t>
    </dgm:pt>
    <dgm:pt modelId="{06978B7E-A7E7-4C83-9DF3-ED4DD833E62F}">
      <dgm:prSet custT="1"/>
      <dgm:spPr/>
      <dgm:t>
        <a:bodyPr/>
        <a:lstStyle/>
        <a:p>
          <a:r>
            <a:rPr lang="en-US" sz="1800" b="1" dirty="0"/>
            <a:t>Republican Study Committee: </a:t>
          </a:r>
        </a:p>
      </dgm:t>
    </dgm:pt>
    <dgm:pt modelId="{7B10C703-8B98-42CE-838D-62DB1F963E34}" type="parTrans" cxnId="{966B16BD-3291-4971-86D3-DF13DB8976BE}">
      <dgm:prSet/>
      <dgm:spPr/>
      <dgm:t>
        <a:bodyPr/>
        <a:lstStyle/>
        <a:p>
          <a:endParaRPr lang="en-US" sz="1400"/>
        </a:p>
      </dgm:t>
    </dgm:pt>
    <dgm:pt modelId="{302A1D97-A4C1-42D8-B8EE-3B9A1D5A3348}" type="sibTrans" cxnId="{966B16BD-3291-4971-86D3-DF13DB8976BE}">
      <dgm:prSet/>
      <dgm:spPr/>
      <dgm:t>
        <a:bodyPr/>
        <a:lstStyle/>
        <a:p>
          <a:endParaRPr lang="en-US" sz="1400"/>
        </a:p>
      </dgm:t>
    </dgm:pt>
    <dgm:pt modelId="{78C981DE-164F-4773-AB52-2289E9937576}">
      <dgm:prSet custT="1"/>
      <dgm:spPr/>
      <dgm:t>
        <a:bodyPr/>
        <a:lstStyle/>
        <a:p>
          <a:r>
            <a:rPr lang="en-US" sz="1600" dirty="0"/>
            <a:t>Is this fiscally conservative? Empowering?</a:t>
          </a:r>
        </a:p>
      </dgm:t>
    </dgm:pt>
    <dgm:pt modelId="{F6D91F58-0B84-4509-836F-184C013146DF}" type="parTrans" cxnId="{401FE73F-853B-47B8-B1E7-1CCC6885D5AD}">
      <dgm:prSet/>
      <dgm:spPr/>
      <dgm:t>
        <a:bodyPr/>
        <a:lstStyle/>
        <a:p>
          <a:endParaRPr lang="en-US" sz="1400"/>
        </a:p>
      </dgm:t>
    </dgm:pt>
    <dgm:pt modelId="{125EC55A-66AF-41AD-A03C-0408210072E3}" type="sibTrans" cxnId="{401FE73F-853B-47B8-B1E7-1CCC6885D5AD}">
      <dgm:prSet/>
      <dgm:spPr/>
      <dgm:t>
        <a:bodyPr/>
        <a:lstStyle/>
        <a:p>
          <a:endParaRPr lang="en-US" sz="1400"/>
        </a:p>
      </dgm:t>
    </dgm:pt>
    <dgm:pt modelId="{68AF0B6D-2A53-4D3E-AA19-1F2754C9EB54}">
      <dgm:prSet custT="1"/>
      <dgm:spPr/>
      <dgm:t>
        <a:bodyPr/>
        <a:lstStyle/>
        <a:p>
          <a:r>
            <a:rPr lang="en-US" sz="1600"/>
            <a:t>Does this promote private sector jobs?</a:t>
          </a:r>
        </a:p>
      </dgm:t>
    </dgm:pt>
    <dgm:pt modelId="{5410C80F-0F9F-4276-B8C9-1B1A3730FFDE}" type="parTrans" cxnId="{CD38C378-9D14-4D59-88EA-365A2ACE234D}">
      <dgm:prSet/>
      <dgm:spPr/>
      <dgm:t>
        <a:bodyPr/>
        <a:lstStyle/>
        <a:p>
          <a:endParaRPr lang="en-US" sz="1400"/>
        </a:p>
      </dgm:t>
    </dgm:pt>
    <dgm:pt modelId="{74568672-A882-4334-B057-21386539DD2B}" type="sibTrans" cxnId="{CD38C378-9D14-4D59-88EA-365A2ACE234D}">
      <dgm:prSet/>
      <dgm:spPr/>
      <dgm:t>
        <a:bodyPr/>
        <a:lstStyle/>
        <a:p>
          <a:endParaRPr lang="en-US" sz="1400"/>
        </a:p>
      </dgm:t>
    </dgm:pt>
    <dgm:pt modelId="{33F76F55-F377-454F-9965-29C45A809D4E}">
      <dgm:prSet custT="1"/>
      <dgm:spPr/>
      <dgm:t>
        <a:bodyPr/>
        <a:lstStyle/>
        <a:p>
          <a:r>
            <a:rPr lang="en-US" sz="1800" b="1" dirty="0"/>
            <a:t>House Freedom Caucus:  </a:t>
          </a:r>
        </a:p>
      </dgm:t>
    </dgm:pt>
    <dgm:pt modelId="{F4763003-1EC6-4E7F-8CD2-53F3D79B503A}" type="parTrans" cxnId="{79CFA816-163C-4EEA-9098-59865B115981}">
      <dgm:prSet/>
      <dgm:spPr/>
      <dgm:t>
        <a:bodyPr/>
        <a:lstStyle/>
        <a:p>
          <a:endParaRPr lang="en-US" sz="1400"/>
        </a:p>
      </dgm:t>
    </dgm:pt>
    <dgm:pt modelId="{8896DBBC-E226-42E5-A66C-38AF1199DAC1}" type="sibTrans" cxnId="{79CFA816-163C-4EEA-9098-59865B115981}">
      <dgm:prSet/>
      <dgm:spPr/>
      <dgm:t>
        <a:bodyPr/>
        <a:lstStyle/>
        <a:p>
          <a:endParaRPr lang="en-US" sz="1400"/>
        </a:p>
      </dgm:t>
    </dgm:pt>
    <dgm:pt modelId="{8C278D29-3B15-4ADC-B69E-B08D743047D0}">
      <dgm:prSet custT="1"/>
      <dgm:spPr/>
      <dgm:t>
        <a:bodyPr/>
        <a:lstStyle/>
        <a:p>
          <a:r>
            <a:rPr lang="en-US" sz="1600"/>
            <a:t>Does this increase or reduce spending? the deficit?</a:t>
          </a:r>
        </a:p>
      </dgm:t>
    </dgm:pt>
    <dgm:pt modelId="{E55B2574-B9B2-4CDE-BD59-9F11DFD913B8}" type="parTrans" cxnId="{2B3B40E9-7F9D-4199-9940-60B397D88EF5}">
      <dgm:prSet/>
      <dgm:spPr/>
      <dgm:t>
        <a:bodyPr/>
        <a:lstStyle/>
        <a:p>
          <a:endParaRPr lang="en-US" sz="1400"/>
        </a:p>
      </dgm:t>
    </dgm:pt>
    <dgm:pt modelId="{210464CD-AB69-4745-9206-3D1D3C468C33}" type="sibTrans" cxnId="{2B3B40E9-7F9D-4199-9940-60B397D88EF5}">
      <dgm:prSet/>
      <dgm:spPr/>
      <dgm:t>
        <a:bodyPr/>
        <a:lstStyle/>
        <a:p>
          <a:endParaRPr lang="en-US" sz="1400"/>
        </a:p>
      </dgm:t>
    </dgm:pt>
    <dgm:pt modelId="{B1DB98C2-C9DA-464B-99BB-7D509726AC50}">
      <dgm:prSet custT="1"/>
      <dgm:spPr/>
      <dgm:t>
        <a:bodyPr/>
        <a:lstStyle/>
        <a:p>
          <a:r>
            <a:rPr lang="en-US" sz="1600"/>
            <a:t>Is there waste? Is it woke?</a:t>
          </a:r>
        </a:p>
      </dgm:t>
    </dgm:pt>
    <dgm:pt modelId="{31593942-4613-4B6F-A12C-63B328CDF609}" type="parTrans" cxnId="{F57B7851-BF29-4A6E-AD20-839BDF326E3D}">
      <dgm:prSet/>
      <dgm:spPr/>
      <dgm:t>
        <a:bodyPr/>
        <a:lstStyle/>
        <a:p>
          <a:endParaRPr lang="en-US" sz="1400"/>
        </a:p>
      </dgm:t>
    </dgm:pt>
    <dgm:pt modelId="{B0AD95EE-48E0-4BFE-94B5-D09A8BF99705}" type="sibTrans" cxnId="{F57B7851-BF29-4A6E-AD20-839BDF326E3D}">
      <dgm:prSet/>
      <dgm:spPr/>
      <dgm:t>
        <a:bodyPr/>
        <a:lstStyle/>
        <a:p>
          <a:endParaRPr lang="en-US" sz="1400"/>
        </a:p>
      </dgm:t>
    </dgm:pt>
    <dgm:pt modelId="{F41F2AC3-FA70-4E34-B117-F8BB6D3060A1}" type="pres">
      <dgm:prSet presAssocID="{B7C133D0-D9DB-4570-9F22-588D079B9AD6}" presName="linear" presStyleCnt="0">
        <dgm:presLayoutVars>
          <dgm:dir/>
          <dgm:animLvl val="lvl"/>
          <dgm:resizeHandles val="exact"/>
        </dgm:presLayoutVars>
      </dgm:prSet>
      <dgm:spPr/>
    </dgm:pt>
    <dgm:pt modelId="{4409B83E-E832-4FDE-880A-C2DB33827214}" type="pres">
      <dgm:prSet presAssocID="{A227D1DB-2983-44B1-8047-C85368ED9A39}" presName="parentLin" presStyleCnt="0"/>
      <dgm:spPr/>
    </dgm:pt>
    <dgm:pt modelId="{7AB66CE1-40D6-46AF-88EC-0202DECCA8CA}" type="pres">
      <dgm:prSet presAssocID="{A227D1DB-2983-44B1-8047-C85368ED9A39}" presName="parentLeftMargin" presStyleLbl="node1" presStyleIdx="0" presStyleCnt="5"/>
      <dgm:spPr/>
    </dgm:pt>
    <dgm:pt modelId="{F21BB982-36FF-4E0A-998F-F2EC820629B5}" type="pres">
      <dgm:prSet presAssocID="{A227D1DB-2983-44B1-8047-C85368ED9A39}" presName="parentText" presStyleLbl="node1" presStyleIdx="0" presStyleCnt="5">
        <dgm:presLayoutVars>
          <dgm:chMax val="0"/>
          <dgm:bulletEnabled val="1"/>
        </dgm:presLayoutVars>
      </dgm:prSet>
      <dgm:spPr/>
    </dgm:pt>
    <dgm:pt modelId="{203D97C9-AA32-4FEC-9A49-E5BDA6B22177}" type="pres">
      <dgm:prSet presAssocID="{A227D1DB-2983-44B1-8047-C85368ED9A39}" presName="negativeSpace" presStyleCnt="0"/>
      <dgm:spPr/>
    </dgm:pt>
    <dgm:pt modelId="{8111635A-3098-498A-9A46-F55BA461EEA5}" type="pres">
      <dgm:prSet presAssocID="{A227D1DB-2983-44B1-8047-C85368ED9A39}" presName="childText" presStyleLbl="conFgAcc1" presStyleIdx="0" presStyleCnt="5">
        <dgm:presLayoutVars>
          <dgm:bulletEnabled val="1"/>
        </dgm:presLayoutVars>
      </dgm:prSet>
      <dgm:spPr/>
    </dgm:pt>
    <dgm:pt modelId="{A5CB5904-AF7B-45A7-B8D4-64AF29B3D3B8}" type="pres">
      <dgm:prSet presAssocID="{19900F7D-97DA-4E94-B5F8-3A4273A6C74B}" presName="spaceBetweenRectangles" presStyleCnt="0"/>
      <dgm:spPr/>
    </dgm:pt>
    <dgm:pt modelId="{C5179955-4FDA-46E6-8DD7-52B158239792}" type="pres">
      <dgm:prSet presAssocID="{C9EF84D5-8D6A-4D5E-B25E-9DE8874073AD}" presName="parentLin" presStyleCnt="0"/>
      <dgm:spPr/>
    </dgm:pt>
    <dgm:pt modelId="{61DD0EED-5398-44AA-A56C-9512C6F09B99}" type="pres">
      <dgm:prSet presAssocID="{C9EF84D5-8D6A-4D5E-B25E-9DE8874073AD}" presName="parentLeftMargin" presStyleLbl="node1" presStyleIdx="0" presStyleCnt="5"/>
      <dgm:spPr/>
    </dgm:pt>
    <dgm:pt modelId="{3A88DB79-7824-4A0B-B73F-9B94672F88CA}" type="pres">
      <dgm:prSet presAssocID="{C9EF84D5-8D6A-4D5E-B25E-9DE8874073AD}" presName="parentText" presStyleLbl="node1" presStyleIdx="1" presStyleCnt="5">
        <dgm:presLayoutVars>
          <dgm:chMax val="0"/>
          <dgm:bulletEnabled val="1"/>
        </dgm:presLayoutVars>
      </dgm:prSet>
      <dgm:spPr/>
    </dgm:pt>
    <dgm:pt modelId="{06D45532-F811-4B06-A42A-4087B473AB4C}" type="pres">
      <dgm:prSet presAssocID="{C9EF84D5-8D6A-4D5E-B25E-9DE8874073AD}" presName="negativeSpace" presStyleCnt="0"/>
      <dgm:spPr/>
    </dgm:pt>
    <dgm:pt modelId="{B0BE776F-3AFF-403D-9387-01D49FBEAECD}" type="pres">
      <dgm:prSet presAssocID="{C9EF84D5-8D6A-4D5E-B25E-9DE8874073AD}" presName="childText" presStyleLbl="conFgAcc1" presStyleIdx="1" presStyleCnt="5">
        <dgm:presLayoutVars>
          <dgm:bulletEnabled val="1"/>
        </dgm:presLayoutVars>
      </dgm:prSet>
      <dgm:spPr/>
    </dgm:pt>
    <dgm:pt modelId="{C54A222C-A642-49ED-BB77-0D6EFE502901}" type="pres">
      <dgm:prSet presAssocID="{1129D96D-D1B1-41B9-BCFD-2B3AB4048ED7}" presName="spaceBetweenRectangles" presStyleCnt="0"/>
      <dgm:spPr/>
    </dgm:pt>
    <dgm:pt modelId="{6F62679E-5B63-4EAD-8AB0-6298AE2ED571}" type="pres">
      <dgm:prSet presAssocID="{203B2CAB-03B0-4370-9A55-704E2DF07A46}" presName="parentLin" presStyleCnt="0"/>
      <dgm:spPr/>
    </dgm:pt>
    <dgm:pt modelId="{547C26C0-995C-4353-A1BB-905EC6654DB0}" type="pres">
      <dgm:prSet presAssocID="{203B2CAB-03B0-4370-9A55-704E2DF07A46}" presName="parentLeftMargin" presStyleLbl="node1" presStyleIdx="1" presStyleCnt="5"/>
      <dgm:spPr/>
    </dgm:pt>
    <dgm:pt modelId="{825D5D01-CE89-4E39-BDFF-E82DCEE9B304}" type="pres">
      <dgm:prSet presAssocID="{203B2CAB-03B0-4370-9A55-704E2DF07A46}" presName="parentText" presStyleLbl="node1" presStyleIdx="2" presStyleCnt="5">
        <dgm:presLayoutVars>
          <dgm:chMax val="0"/>
          <dgm:bulletEnabled val="1"/>
        </dgm:presLayoutVars>
      </dgm:prSet>
      <dgm:spPr/>
    </dgm:pt>
    <dgm:pt modelId="{AA38450A-CCD5-4A5F-B958-B9FE66DA8EA7}" type="pres">
      <dgm:prSet presAssocID="{203B2CAB-03B0-4370-9A55-704E2DF07A46}" presName="negativeSpace" presStyleCnt="0"/>
      <dgm:spPr/>
    </dgm:pt>
    <dgm:pt modelId="{97E96300-7F72-4B97-A5B4-1E3232AC8D62}" type="pres">
      <dgm:prSet presAssocID="{203B2CAB-03B0-4370-9A55-704E2DF07A46}" presName="childText" presStyleLbl="conFgAcc1" presStyleIdx="2" presStyleCnt="5">
        <dgm:presLayoutVars>
          <dgm:bulletEnabled val="1"/>
        </dgm:presLayoutVars>
      </dgm:prSet>
      <dgm:spPr/>
    </dgm:pt>
    <dgm:pt modelId="{D3ED04CA-DAAB-4AD0-9CE5-F19AFAD55F14}" type="pres">
      <dgm:prSet presAssocID="{64B45019-589E-426A-AA67-E576078A3854}" presName="spaceBetweenRectangles" presStyleCnt="0"/>
      <dgm:spPr/>
    </dgm:pt>
    <dgm:pt modelId="{9A096EE4-3BE0-47E1-B391-6814DC3D640A}" type="pres">
      <dgm:prSet presAssocID="{06978B7E-A7E7-4C83-9DF3-ED4DD833E62F}" presName="parentLin" presStyleCnt="0"/>
      <dgm:spPr/>
    </dgm:pt>
    <dgm:pt modelId="{F59CABDA-A796-4BE0-B212-C0AAD7AFF392}" type="pres">
      <dgm:prSet presAssocID="{06978B7E-A7E7-4C83-9DF3-ED4DD833E62F}" presName="parentLeftMargin" presStyleLbl="node1" presStyleIdx="2" presStyleCnt="5"/>
      <dgm:spPr/>
    </dgm:pt>
    <dgm:pt modelId="{E196E904-46E5-438C-A0F8-E9302C93CF5C}" type="pres">
      <dgm:prSet presAssocID="{06978B7E-A7E7-4C83-9DF3-ED4DD833E62F}" presName="parentText" presStyleLbl="node1" presStyleIdx="3" presStyleCnt="5">
        <dgm:presLayoutVars>
          <dgm:chMax val="0"/>
          <dgm:bulletEnabled val="1"/>
        </dgm:presLayoutVars>
      </dgm:prSet>
      <dgm:spPr/>
    </dgm:pt>
    <dgm:pt modelId="{2575E880-644B-4E44-BFFD-9D95A6536F2E}" type="pres">
      <dgm:prSet presAssocID="{06978B7E-A7E7-4C83-9DF3-ED4DD833E62F}" presName="negativeSpace" presStyleCnt="0"/>
      <dgm:spPr/>
    </dgm:pt>
    <dgm:pt modelId="{613C0038-02C2-4EB9-8B81-F2B05079A76D}" type="pres">
      <dgm:prSet presAssocID="{06978B7E-A7E7-4C83-9DF3-ED4DD833E62F}" presName="childText" presStyleLbl="conFgAcc1" presStyleIdx="3" presStyleCnt="5">
        <dgm:presLayoutVars>
          <dgm:bulletEnabled val="1"/>
        </dgm:presLayoutVars>
      </dgm:prSet>
      <dgm:spPr/>
    </dgm:pt>
    <dgm:pt modelId="{0AC57C45-17F4-40B9-937B-EFF32858B6DD}" type="pres">
      <dgm:prSet presAssocID="{302A1D97-A4C1-42D8-B8EE-3B9A1D5A3348}" presName="spaceBetweenRectangles" presStyleCnt="0"/>
      <dgm:spPr/>
    </dgm:pt>
    <dgm:pt modelId="{D71F684C-C425-41D3-A63E-D52EFEDB2FC8}" type="pres">
      <dgm:prSet presAssocID="{33F76F55-F377-454F-9965-29C45A809D4E}" presName="parentLin" presStyleCnt="0"/>
      <dgm:spPr/>
    </dgm:pt>
    <dgm:pt modelId="{224AF6A4-73F8-46DE-855D-D20DC5B76302}" type="pres">
      <dgm:prSet presAssocID="{33F76F55-F377-454F-9965-29C45A809D4E}" presName="parentLeftMargin" presStyleLbl="node1" presStyleIdx="3" presStyleCnt="5"/>
      <dgm:spPr/>
    </dgm:pt>
    <dgm:pt modelId="{72FB9667-4087-44B0-A9BB-C5950F319F41}" type="pres">
      <dgm:prSet presAssocID="{33F76F55-F377-454F-9965-29C45A809D4E}" presName="parentText" presStyleLbl="node1" presStyleIdx="4" presStyleCnt="5">
        <dgm:presLayoutVars>
          <dgm:chMax val="0"/>
          <dgm:bulletEnabled val="1"/>
        </dgm:presLayoutVars>
      </dgm:prSet>
      <dgm:spPr/>
    </dgm:pt>
    <dgm:pt modelId="{E8F89471-0D04-437D-8EDC-5C032FA0BD00}" type="pres">
      <dgm:prSet presAssocID="{33F76F55-F377-454F-9965-29C45A809D4E}" presName="negativeSpace" presStyleCnt="0"/>
      <dgm:spPr/>
    </dgm:pt>
    <dgm:pt modelId="{35FE520E-0E14-4624-BE1E-E50214722ED9}" type="pres">
      <dgm:prSet presAssocID="{33F76F55-F377-454F-9965-29C45A809D4E}" presName="childText" presStyleLbl="conFgAcc1" presStyleIdx="4" presStyleCnt="5">
        <dgm:presLayoutVars>
          <dgm:bulletEnabled val="1"/>
        </dgm:presLayoutVars>
      </dgm:prSet>
      <dgm:spPr/>
    </dgm:pt>
  </dgm:ptLst>
  <dgm:cxnLst>
    <dgm:cxn modelId="{3A087A05-1AE0-4B58-BAA3-E3C4ED3FCBF2}" type="presOf" srcId="{78C981DE-164F-4773-AB52-2289E9937576}" destId="{613C0038-02C2-4EB9-8B81-F2B05079A76D}" srcOrd="0" destOrd="0" presId="urn:microsoft.com/office/officeart/2005/8/layout/list1"/>
    <dgm:cxn modelId="{79CFA816-163C-4EEA-9098-59865B115981}" srcId="{B7C133D0-D9DB-4570-9F22-588D079B9AD6}" destId="{33F76F55-F377-454F-9965-29C45A809D4E}" srcOrd="4" destOrd="0" parTransId="{F4763003-1EC6-4E7F-8CD2-53F3D79B503A}" sibTransId="{8896DBBC-E226-42E5-A66C-38AF1199DAC1}"/>
    <dgm:cxn modelId="{26545119-A6C2-4A51-8184-E2DB0362CBD0}" type="presOf" srcId="{C575A15E-FBAF-476C-83FE-62613C97CA12}" destId="{97E96300-7F72-4B97-A5B4-1E3232AC8D62}" srcOrd="0" destOrd="0" presId="urn:microsoft.com/office/officeart/2005/8/layout/list1"/>
    <dgm:cxn modelId="{BAB7152A-3135-4B8E-8305-52408298BBA8}" type="presOf" srcId="{5822FEC2-BED6-4425-A407-1B98C8CA4A6A}" destId="{8111635A-3098-498A-9A46-F55BA461EEA5}" srcOrd="0" destOrd="1" presId="urn:microsoft.com/office/officeart/2005/8/layout/list1"/>
    <dgm:cxn modelId="{91EB4C38-49BD-4CD5-8CBB-517B5213FC82}" type="presOf" srcId="{8C278D29-3B15-4ADC-B69E-B08D743047D0}" destId="{35FE520E-0E14-4624-BE1E-E50214722ED9}" srcOrd="0" destOrd="0" presId="urn:microsoft.com/office/officeart/2005/8/layout/list1"/>
    <dgm:cxn modelId="{401FE73F-853B-47B8-B1E7-1CCC6885D5AD}" srcId="{06978B7E-A7E7-4C83-9DF3-ED4DD833E62F}" destId="{78C981DE-164F-4773-AB52-2289E9937576}" srcOrd="0" destOrd="0" parTransId="{F6D91F58-0B84-4509-836F-184C013146DF}" sibTransId="{125EC55A-66AF-41AD-A03C-0408210072E3}"/>
    <dgm:cxn modelId="{F8821F46-33D1-4BC1-B5AA-B7AE9FD48B28}" srcId="{A227D1DB-2983-44B1-8047-C85368ED9A39}" destId="{5822FEC2-BED6-4425-A407-1B98C8CA4A6A}" srcOrd="1" destOrd="0" parTransId="{3959F19A-F983-4780-8AC1-E5E00D93FA33}" sibTransId="{CAEDC3F9-2250-424B-BFAF-F6DE4ADCC65A}"/>
    <dgm:cxn modelId="{595EFE4B-4166-45F0-AF54-61E48FD7A11E}" srcId="{203B2CAB-03B0-4370-9A55-704E2DF07A46}" destId="{3E46092C-0273-47A0-BB23-A7ED27834AF6}" srcOrd="1" destOrd="0" parTransId="{5CB0F873-DF33-4CF5-8B5C-0C24C5CD0EF3}" sibTransId="{2B7AC283-CE77-4A11-ACC4-383D883338E1}"/>
    <dgm:cxn modelId="{F57B7851-BF29-4A6E-AD20-839BDF326E3D}" srcId="{33F76F55-F377-454F-9965-29C45A809D4E}" destId="{B1DB98C2-C9DA-464B-99BB-7D509726AC50}" srcOrd="1" destOrd="0" parTransId="{31593942-4613-4B6F-A12C-63B328CDF609}" sibTransId="{B0AD95EE-48E0-4BFE-94B5-D09A8BF99705}"/>
    <dgm:cxn modelId="{72974C5B-A6DC-44EF-B05D-F477F7340CBA}" type="presOf" srcId="{C9EF84D5-8D6A-4D5E-B25E-9DE8874073AD}" destId="{3A88DB79-7824-4A0B-B73F-9B94672F88CA}" srcOrd="1" destOrd="0" presId="urn:microsoft.com/office/officeart/2005/8/layout/list1"/>
    <dgm:cxn modelId="{64D7D05B-B9CB-4A05-AC1A-A5EEE70A8354}" type="presOf" srcId="{C9EF84D5-8D6A-4D5E-B25E-9DE8874073AD}" destId="{61DD0EED-5398-44AA-A56C-9512C6F09B99}" srcOrd="0" destOrd="0" presId="urn:microsoft.com/office/officeart/2005/8/layout/list1"/>
    <dgm:cxn modelId="{1AD5A75F-0136-4F35-8DF3-7B61CEBEF6E7}" srcId="{203B2CAB-03B0-4370-9A55-704E2DF07A46}" destId="{C575A15E-FBAF-476C-83FE-62613C97CA12}" srcOrd="0" destOrd="0" parTransId="{01CCB37D-E9C7-40D8-9940-5E9BB73BF28B}" sibTransId="{BDAE2BC1-D28D-4A9C-A2AD-B2BF51490ECF}"/>
    <dgm:cxn modelId="{864AFE61-36A2-473B-9190-95FDF41BA39C}" type="presOf" srcId="{1B402591-3F6E-4813-A236-086F5FA498AD}" destId="{B0BE776F-3AFF-403D-9387-01D49FBEAECD}" srcOrd="0" destOrd="0" presId="urn:microsoft.com/office/officeart/2005/8/layout/list1"/>
    <dgm:cxn modelId="{D6C79A65-8954-4B10-8762-137CC46BF517}" srcId="{B7C133D0-D9DB-4570-9F22-588D079B9AD6}" destId="{A227D1DB-2983-44B1-8047-C85368ED9A39}" srcOrd="0" destOrd="0" parTransId="{3CDFA011-8E2C-40BE-B4B0-55C6A4BAB399}" sibTransId="{19900F7D-97DA-4E94-B5F8-3A4273A6C74B}"/>
    <dgm:cxn modelId="{89A2A86D-39AD-45D8-8A71-08B31FE3AA36}" type="presOf" srcId="{B7C133D0-D9DB-4570-9F22-588D079B9AD6}" destId="{F41F2AC3-FA70-4E34-B117-F8BB6D3060A1}" srcOrd="0" destOrd="0" presId="urn:microsoft.com/office/officeart/2005/8/layout/list1"/>
    <dgm:cxn modelId="{72B2DE6E-BA47-4994-8D1F-CC5C9BE23D56}" srcId="{C9EF84D5-8D6A-4D5E-B25E-9DE8874073AD}" destId="{B3177ECF-7736-47DA-8B02-99456543124C}" srcOrd="1" destOrd="0" parTransId="{4D1FDC39-3460-420A-9606-743DDA620062}" sibTransId="{6C1E2AEB-9AA8-43C6-B85D-218F2436617D}"/>
    <dgm:cxn modelId="{CD38C378-9D14-4D59-88EA-365A2ACE234D}" srcId="{06978B7E-A7E7-4C83-9DF3-ED4DD833E62F}" destId="{68AF0B6D-2A53-4D3E-AA19-1F2754C9EB54}" srcOrd="1" destOrd="0" parTransId="{5410C80F-0F9F-4276-B8C9-1B1A3730FFDE}" sibTransId="{74568672-A882-4334-B057-21386539DD2B}"/>
    <dgm:cxn modelId="{147D517E-5784-4480-9E1D-44D9C6984432}" type="presOf" srcId="{33F76F55-F377-454F-9965-29C45A809D4E}" destId="{224AF6A4-73F8-46DE-855D-D20DC5B76302}" srcOrd="0" destOrd="0" presId="urn:microsoft.com/office/officeart/2005/8/layout/list1"/>
    <dgm:cxn modelId="{9DC81481-62C0-4B06-A5BE-5DE60D9B6DD0}" srcId="{A227D1DB-2983-44B1-8047-C85368ED9A39}" destId="{C3CEF695-605B-48F4-8314-EBF148B956B9}" srcOrd="0" destOrd="0" parTransId="{BEBC586A-A8A6-4DD3-A64E-41EEBA6E05FD}" sibTransId="{408DFFCA-6BF8-48F9-98F6-12E1AFCEA3B7}"/>
    <dgm:cxn modelId="{4B05D68B-3C02-4202-8371-533BB4682C63}" type="presOf" srcId="{06978B7E-A7E7-4C83-9DF3-ED4DD833E62F}" destId="{E196E904-46E5-438C-A0F8-E9302C93CF5C}" srcOrd="1" destOrd="0" presId="urn:microsoft.com/office/officeart/2005/8/layout/list1"/>
    <dgm:cxn modelId="{F305218C-B750-4A14-B813-A1304858F76A}" srcId="{B7C133D0-D9DB-4570-9F22-588D079B9AD6}" destId="{C9EF84D5-8D6A-4D5E-B25E-9DE8874073AD}" srcOrd="1" destOrd="0" parTransId="{FF860F03-AE2A-4B86-8CED-B5AD6B1D7BA6}" sibTransId="{1129D96D-D1B1-41B9-BCFD-2B3AB4048ED7}"/>
    <dgm:cxn modelId="{DF77A890-BAF5-483E-A6AD-E2AB53550407}" type="presOf" srcId="{203B2CAB-03B0-4370-9A55-704E2DF07A46}" destId="{547C26C0-995C-4353-A1BB-905EC6654DB0}" srcOrd="0" destOrd="0" presId="urn:microsoft.com/office/officeart/2005/8/layout/list1"/>
    <dgm:cxn modelId="{6AEC419A-9739-40E5-9687-B749D71FD59B}" type="presOf" srcId="{3E46092C-0273-47A0-BB23-A7ED27834AF6}" destId="{97E96300-7F72-4B97-A5B4-1E3232AC8D62}" srcOrd="0" destOrd="1" presId="urn:microsoft.com/office/officeart/2005/8/layout/list1"/>
    <dgm:cxn modelId="{62AE62A2-96F6-40A8-8582-9F415D20482A}" type="presOf" srcId="{B3177ECF-7736-47DA-8B02-99456543124C}" destId="{B0BE776F-3AFF-403D-9387-01D49FBEAECD}" srcOrd="0" destOrd="1" presId="urn:microsoft.com/office/officeart/2005/8/layout/list1"/>
    <dgm:cxn modelId="{6C2072BC-F3CA-4295-BC85-8B86506B96D8}" type="presOf" srcId="{203B2CAB-03B0-4370-9A55-704E2DF07A46}" destId="{825D5D01-CE89-4E39-BDFF-E82DCEE9B304}" srcOrd="1" destOrd="0" presId="urn:microsoft.com/office/officeart/2005/8/layout/list1"/>
    <dgm:cxn modelId="{966B16BD-3291-4971-86D3-DF13DB8976BE}" srcId="{B7C133D0-D9DB-4570-9F22-588D079B9AD6}" destId="{06978B7E-A7E7-4C83-9DF3-ED4DD833E62F}" srcOrd="3" destOrd="0" parTransId="{7B10C703-8B98-42CE-838D-62DB1F963E34}" sibTransId="{302A1D97-A4C1-42D8-B8EE-3B9A1D5A3348}"/>
    <dgm:cxn modelId="{0FB62BC1-D58B-4866-BF4C-30819CD23323}" type="presOf" srcId="{A227D1DB-2983-44B1-8047-C85368ED9A39}" destId="{F21BB982-36FF-4E0A-998F-F2EC820629B5}" srcOrd="1" destOrd="0" presId="urn:microsoft.com/office/officeart/2005/8/layout/list1"/>
    <dgm:cxn modelId="{1FB276C3-26ED-49CB-8D1C-91B62BFC7F97}" type="presOf" srcId="{33F76F55-F377-454F-9965-29C45A809D4E}" destId="{72FB9667-4087-44B0-A9BB-C5950F319F41}" srcOrd="1" destOrd="0" presId="urn:microsoft.com/office/officeart/2005/8/layout/list1"/>
    <dgm:cxn modelId="{E1D9DFC3-C94B-421A-BAC7-2210A5740219}" type="presOf" srcId="{B1DB98C2-C9DA-464B-99BB-7D509726AC50}" destId="{35FE520E-0E14-4624-BE1E-E50214722ED9}" srcOrd="0" destOrd="1" presId="urn:microsoft.com/office/officeart/2005/8/layout/list1"/>
    <dgm:cxn modelId="{012E35C9-C6F0-4A9D-8DBF-715679F07FEA}" srcId="{B7C133D0-D9DB-4570-9F22-588D079B9AD6}" destId="{203B2CAB-03B0-4370-9A55-704E2DF07A46}" srcOrd="2" destOrd="0" parTransId="{48059699-B325-49D6-A853-A0E64C41AC61}" sibTransId="{64B45019-589E-426A-AA67-E576078A3854}"/>
    <dgm:cxn modelId="{90C383D3-86A0-496A-9BF0-7CDB5AA171E4}" type="presOf" srcId="{06978B7E-A7E7-4C83-9DF3-ED4DD833E62F}" destId="{F59CABDA-A796-4BE0-B212-C0AAD7AFF392}" srcOrd="0" destOrd="0" presId="urn:microsoft.com/office/officeart/2005/8/layout/list1"/>
    <dgm:cxn modelId="{C0525FE3-D5B8-4FD0-86D6-9D4453962B70}" type="presOf" srcId="{68AF0B6D-2A53-4D3E-AA19-1F2754C9EB54}" destId="{613C0038-02C2-4EB9-8B81-F2B05079A76D}" srcOrd="0" destOrd="1" presId="urn:microsoft.com/office/officeart/2005/8/layout/list1"/>
    <dgm:cxn modelId="{2B3B40E9-7F9D-4199-9940-60B397D88EF5}" srcId="{33F76F55-F377-454F-9965-29C45A809D4E}" destId="{8C278D29-3B15-4ADC-B69E-B08D743047D0}" srcOrd="0" destOrd="0" parTransId="{E55B2574-B9B2-4CDE-BD59-9F11DFD913B8}" sibTransId="{210464CD-AB69-4745-9206-3D1D3C468C33}"/>
    <dgm:cxn modelId="{84CE7EEA-734A-49A6-AD00-833C8BF9EF41}" type="presOf" srcId="{A227D1DB-2983-44B1-8047-C85368ED9A39}" destId="{7AB66CE1-40D6-46AF-88EC-0202DECCA8CA}" srcOrd="0" destOrd="0" presId="urn:microsoft.com/office/officeart/2005/8/layout/list1"/>
    <dgm:cxn modelId="{AB3514FA-D4C4-4333-993F-7F6D10171989}" type="presOf" srcId="{C3CEF695-605B-48F4-8314-EBF148B956B9}" destId="{8111635A-3098-498A-9A46-F55BA461EEA5}" srcOrd="0" destOrd="0" presId="urn:microsoft.com/office/officeart/2005/8/layout/list1"/>
    <dgm:cxn modelId="{01D5BFFD-67B6-4B3B-94AE-D01B9F9CCF3E}" srcId="{C9EF84D5-8D6A-4D5E-B25E-9DE8874073AD}" destId="{1B402591-3F6E-4813-A236-086F5FA498AD}" srcOrd="0" destOrd="0" parTransId="{B6463BC7-402F-40A9-9954-A2EC753BC224}" sibTransId="{259902BE-7D70-48FF-AA51-56D663B738A8}"/>
    <dgm:cxn modelId="{C581009F-779B-45BF-90E5-61042A63BB21}" type="presParOf" srcId="{F41F2AC3-FA70-4E34-B117-F8BB6D3060A1}" destId="{4409B83E-E832-4FDE-880A-C2DB33827214}" srcOrd="0" destOrd="0" presId="urn:microsoft.com/office/officeart/2005/8/layout/list1"/>
    <dgm:cxn modelId="{7FB3B36A-1F30-4364-95AB-E849019336DA}" type="presParOf" srcId="{4409B83E-E832-4FDE-880A-C2DB33827214}" destId="{7AB66CE1-40D6-46AF-88EC-0202DECCA8CA}" srcOrd="0" destOrd="0" presId="urn:microsoft.com/office/officeart/2005/8/layout/list1"/>
    <dgm:cxn modelId="{2DBEE9C9-7116-4F86-99E5-4FB9CCA14124}" type="presParOf" srcId="{4409B83E-E832-4FDE-880A-C2DB33827214}" destId="{F21BB982-36FF-4E0A-998F-F2EC820629B5}" srcOrd="1" destOrd="0" presId="urn:microsoft.com/office/officeart/2005/8/layout/list1"/>
    <dgm:cxn modelId="{D78BB024-F333-4706-AABE-948338384A62}" type="presParOf" srcId="{F41F2AC3-FA70-4E34-B117-F8BB6D3060A1}" destId="{203D97C9-AA32-4FEC-9A49-E5BDA6B22177}" srcOrd="1" destOrd="0" presId="urn:microsoft.com/office/officeart/2005/8/layout/list1"/>
    <dgm:cxn modelId="{4406F844-3F0E-4C4D-8059-43F9CC8A162B}" type="presParOf" srcId="{F41F2AC3-FA70-4E34-B117-F8BB6D3060A1}" destId="{8111635A-3098-498A-9A46-F55BA461EEA5}" srcOrd="2" destOrd="0" presId="urn:microsoft.com/office/officeart/2005/8/layout/list1"/>
    <dgm:cxn modelId="{80209E6F-D9DE-414D-A9A8-5CE4F6EDD959}" type="presParOf" srcId="{F41F2AC3-FA70-4E34-B117-F8BB6D3060A1}" destId="{A5CB5904-AF7B-45A7-B8D4-64AF29B3D3B8}" srcOrd="3" destOrd="0" presId="urn:microsoft.com/office/officeart/2005/8/layout/list1"/>
    <dgm:cxn modelId="{734088B3-54F7-440F-819C-CBEF04A10099}" type="presParOf" srcId="{F41F2AC3-FA70-4E34-B117-F8BB6D3060A1}" destId="{C5179955-4FDA-46E6-8DD7-52B158239792}" srcOrd="4" destOrd="0" presId="urn:microsoft.com/office/officeart/2005/8/layout/list1"/>
    <dgm:cxn modelId="{7F98C4F2-A0F2-4EB8-9D54-B2382CC0EEA7}" type="presParOf" srcId="{C5179955-4FDA-46E6-8DD7-52B158239792}" destId="{61DD0EED-5398-44AA-A56C-9512C6F09B99}" srcOrd="0" destOrd="0" presId="urn:microsoft.com/office/officeart/2005/8/layout/list1"/>
    <dgm:cxn modelId="{365DEC35-915F-4CA8-A24D-9FAE461E5CF0}" type="presParOf" srcId="{C5179955-4FDA-46E6-8DD7-52B158239792}" destId="{3A88DB79-7824-4A0B-B73F-9B94672F88CA}" srcOrd="1" destOrd="0" presId="urn:microsoft.com/office/officeart/2005/8/layout/list1"/>
    <dgm:cxn modelId="{645EE8E9-9E13-4284-BE3D-F961439DC69A}" type="presParOf" srcId="{F41F2AC3-FA70-4E34-B117-F8BB6D3060A1}" destId="{06D45532-F811-4B06-A42A-4087B473AB4C}" srcOrd="5" destOrd="0" presId="urn:microsoft.com/office/officeart/2005/8/layout/list1"/>
    <dgm:cxn modelId="{52F2360D-821F-4677-89D9-BB4B28DF9536}" type="presParOf" srcId="{F41F2AC3-FA70-4E34-B117-F8BB6D3060A1}" destId="{B0BE776F-3AFF-403D-9387-01D49FBEAECD}" srcOrd="6" destOrd="0" presId="urn:microsoft.com/office/officeart/2005/8/layout/list1"/>
    <dgm:cxn modelId="{D481140A-AA2E-4785-9348-D99AFCE18C30}" type="presParOf" srcId="{F41F2AC3-FA70-4E34-B117-F8BB6D3060A1}" destId="{C54A222C-A642-49ED-BB77-0D6EFE502901}" srcOrd="7" destOrd="0" presId="urn:microsoft.com/office/officeart/2005/8/layout/list1"/>
    <dgm:cxn modelId="{B561F141-A10F-4C14-9C6D-AD790236FE0A}" type="presParOf" srcId="{F41F2AC3-FA70-4E34-B117-F8BB6D3060A1}" destId="{6F62679E-5B63-4EAD-8AB0-6298AE2ED571}" srcOrd="8" destOrd="0" presId="urn:microsoft.com/office/officeart/2005/8/layout/list1"/>
    <dgm:cxn modelId="{FE308C95-C87C-4DD5-B161-E703875C4519}" type="presParOf" srcId="{6F62679E-5B63-4EAD-8AB0-6298AE2ED571}" destId="{547C26C0-995C-4353-A1BB-905EC6654DB0}" srcOrd="0" destOrd="0" presId="urn:microsoft.com/office/officeart/2005/8/layout/list1"/>
    <dgm:cxn modelId="{E6C640E1-5437-47EA-B944-AA66F10D8E2B}" type="presParOf" srcId="{6F62679E-5B63-4EAD-8AB0-6298AE2ED571}" destId="{825D5D01-CE89-4E39-BDFF-E82DCEE9B304}" srcOrd="1" destOrd="0" presId="urn:microsoft.com/office/officeart/2005/8/layout/list1"/>
    <dgm:cxn modelId="{E689E622-AA69-4187-B88C-A42274F1EC02}" type="presParOf" srcId="{F41F2AC3-FA70-4E34-B117-F8BB6D3060A1}" destId="{AA38450A-CCD5-4A5F-B958-B9FE66DA8EA7}" srcOrd="9" destOrd="0" presId="urn:microsoft.com/office/officeart/2005/8/layout/list1"/>
    <dgm:cxn modelId="{A0A29B5B-6ABE-44B5-A44E-F494B0342352}" type="presParOf" srcId="{F41F2AC3-FA70-4E34-B117-F8BB6D3060A1}" destId="{97E96300-7F72-4B97-A5B4-1E3232AC8D62}" srcOrd="10" destOrd="0" presId="urn:microsoft.com/office/officeart/2005/8/layout/list1"/>
    <dgm:cxn modelId="{3F1EAB99-C6E8-4140-920A-61EEBD46E6BD}" type="presParOf" srcId="{F41F2AC3-FA70-4E34-B117-F8BB6D3060A1}" destId="{D3ED04CA-DAAB-4AD0-9CE5-F19AFAD55F14}" srcOrd="11" destOrd="0" presId="urn:microsoft.com/office/officeart/2005/8/layout/list1"/>
    <dgm:cxn modelId="{4AE94F31-EEF9-4B50-856C-FA18C90CEA8A}" type="presParOf" srcId="{F41F2AC3-FA70-4E34-B117-F8BB6D3060A1}" destId="{9A096EE4-3BE0-47E1-B391-6814DC3D640A}" srcOrd="12" destOrd="0" presId="urn:microsoft.com/office/officeart/2005/8/layout/list1"/>
    <dgm:cxn modelId="{BCE06C64-0CE0-4AE7-B2BD-9C5669E3C1C4}" type="presParOf" srcId="{9A096EE4-3BE0-47E1-B391-6814DC3D640A}" destId="{F59CABDA-A796-4BE0-B212-C0AAD7AFF392}" srcOrd="0" destOrd="0" presId="urn:microsoft.com/office/officeart/2005/8/layout/list1"/>
    <dgm:cxn modelId="{0A891E7E-905C-4466-97F4-9A4E08AD9C17}" type="presParOf" srcId="{9A096EE4-3BE0-47E1-B391-6814DC3D640A}" destId="{E196E904-46E5-438C-A0F8-E9302C93CF5C}" srcOrd="1" destOrd="0" presId="urn:microsoft.com/office/officeart/2005/8/layout/list1"/>
    <dgm:cxn modelId="{A9099467-ABEA-4EFE-AC5C-B63C9F3FB024}" type="presParOf" srcId="{F41F2AC3-FA70-4E34-B117-F8BB6D3060A1}" destId="{2575E880-644B-4E44-BFFD-9D95A6536F2E}" srcOrd="13" destOrd="0" presId="urn:microsoft.com/office/officeart/2005/8/layout/list1"/>
    <dgm:cxn modelId="{56D5C784-6455-41BC-B90C-BE7956BE708E}" type="presParOf" srcId="{F41F2AC3-FA70-4E34-B117-F8BB6D3060A1}" destId="{613C0038-02C2-4EB9-8B81-F2B05079A76D}" srcOrd="14" destOrd="0" presId="urn:microsoft.com/office/officeart/2005/8/layout/list1"/>
    <dgm:cxn modelId="{F36C8F1D-4124-4349-B653-F5EA47D12DCE}" type="presParOf" srcId="{F41F2AC3-FA70-4E34-B117-F8BB6D3060A1}" destId="{0AC57C45-17F4-40B9-937B-EFF32858B6DD}" srcOrd="15" destOrd="0" presId="urn:microsoft.com/office/officeart/2005/8/layout/list1"/>
    <dgm:cxn modelId="{9744976A-C725-4848-B121-DDADE0C4D49F}" type="presParOf" srcId="{F41F2AC3-FA70-4E34-B117-F8BB6D3060A1}" destId="{D71F684C-C425-41D3-A63E-D52EFEDB2FC8}" srcOrd="16" destOrd="0" presId="urn:microsoft.com/office/officeart/2005/8/layout/list1"/>
    <dgm:cxn modelId="{D334A083-CCA4-4F4A-A620-E74C970F6EA2}" type="presParOf" srcId="{D71F684C-C425-41D3-A63E-D52EFEDB2FC8}" destId="{224AF6A4-73F8-46DE-855D-D20DC5B76302}" srcOrd="0" destOrd="0" presId="urn:microsoft.com/office/officeart/2005/8/layout/list1"/>
    <dgm:cxn modelId="{F096F91B-FC02-4289-B458-17D1ACEA202A}" type="presParOf" srcId="{D71F684C-C425-41D3-A63E-D52EFEDB2FC8}" destId="{72FB9667-4087-44B0-A9BB-C5950F319F41}" srcOrd="1" destOrd="0" presId="urn:microsoft.com/office/officeart/2005/8/layout/list1"/>
    <dgm:cxn modelId="{49AFF7B9-3C92-49A8-A394-2413747B8E82}" type="presParOf" srcId="{F41F2AC3-FA70-4E34-B117-F8BB6D3060A1}" destId="{E8F89471-0D04-437D-8EDC-5C032FA0BD00}" srcOrd="17" destOrd="0" presId="urn:microsoft.com/office/officeart/2005/8/layout/list1"/>
    <dgm:cxn modelId="{A4E7C560-5508-4DA1-A139-A7685238EA7A}" type="presParOf" srcId="{F41F2AC3-FA70-4E34-B117-F8BB6D3060A1}" destId="{35FE520E-0E14-4624-BE1E-E50214722ED9}"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1635A-3098-498A-9A46-F55BA461EEA5}">
      <dsp:nvSpPr>
        <dsp:cNvPr id="0" name=""/>
        <dsp:cNvSpPr/>
      </dsp:nvSpPr>
      <dsp:spPr>
        <a:xfrm>
          <a:off x="0" y="212067"/>
          <a:ext cx="7523145" cy="8505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3880" tIns="249936" rIns="58388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Why is this a bipartisan issue?</a:t>
          </a:r>
        </a:p>
        <a:p>
          <a:pPr marL="171450" lvl="1" indent="-171450" algn="l" defTabSz="711200">
            <a:lnSpc>
              <a:spcPct val="90000"/>
            </a:lnSpc>
            <a:spcBef>
              <a:spcPct val="0"/>
            </a:spcBef>
            <a:spcAft>
              <a:spcPct val="15000"/>
            </a:spcAft>
            <a:buChar char="•"/>
          </a:pPr>
          <a:r>
            <a:rPr lang="en-US" sz="1600" kern="1200"/>
            <a:t>Intersection with new economy, tech, big players</a:t>
          </a:r>
        </a:p>
      </dsp:txBody>
      <dsp:txXfrm>
        <a:off x="0" y="212067"/>
        <a:ext cx="7523145" cy="850500"/>
      </dsp:txXfrm>
    </dsp:sp>
    <dsp:sp modelId="{F21BB982-36FF-4E0A-998F-F2EC820629B5}">
      <dsp:nvSpPr>
        <dsp:cNvPr id="0" name=""/>
        <dsp:cNvSpPr/>
      </dsp:nvSpPr>
      <dsp:spPr>
        <a:xfrm>
          <a:off x="376157" y="34947"/>
          <a:ext cx="5266201" cy="3542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050" tIns="0" rIns="199050" bIns="0" numCol="1" spcCol="1270" anchor="ctr" anchorCtr="0">
          <a:noAutofit/>
        </a:bodyPr>
        <a:lstStyle/>
        <a:p>
          <a:pPr marL="0" lvl="0" indent="0" algn="l" defTabSz="800100">
            <a:lnSpc>
              <a:spcPct val="90000"/>
            </a:lnSpc>
            <a:spcBef>
              <a:spcPct val="0"/>
            </a:spcBef>
            <a:spcAft>
              <a:spcPct val="35000"/>
            </a:spcAft>
            <a:buNone/>
          </a:pPr>
          <a:r>
            <a:rPr lang="en-US" sz="1800" b="1" kern="1200" dirty="0"/>
            <a:t>Problem Solvers Caucus:  </a:t>
          </a:r>
        </a:p>
      </dsp:txBody>
      <dsp:txXfrm>
        <a:off x="393450" y="52240"/>
        <a:ext cx="5231615" cy="319654"/>
      </dsp:txXfrm>
    </dsp:sp>
    <dsp:sp modelId="{B0BE776F-3AFF-403D-9387-01D49FBEAECD}">
      <dsp:nvSpPr>
        <dsp:cNvPr id="0" name=""/>
        <dsp:cNvSpPr/>
      </dsp:nvSpPr>
      <dsp:spPr>
        <a:xfrm>
          <a:off x="0" y="1304488"/>
          <a:ext cx="7523145" cy="8505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3880" tIns="249936" rIns="58388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Does this appeal to swing voters? Suburban districts?</a:t>
          </a:r>
        </a:p>
        <a:p>
          <a:pPr marL="171450" lvl="1" indent="-171450" algn="l" defTabSz="711200">
            <a:lnSpc>
              <a:spcPct val="90000"/>
            </a:lnSpc>
            <a:spcBef>
              <a:spcPct val="0"/>
            </a:spcBef>
            <a:spcAft>
              <a:spcPct val="15000"/>
            </a:spcAft>
            <a:buChar char="•"/>
          </a:pPr>
          <a:r>
            <a:rPr lang="en-US" sz="1600" kern="1200" dirty="0"/>
            <a:t>Is this a smart, fiscally conservative differentiator?</a:t>
          </a:r>
        </a:p>
      </dsp:txBody>
      <dsp:txXfrm>
        <a:off x="0" y="1304488"/>
        <a:ext cx="7523145" cy="850500"/>
      </dsp:txXfrm>
    </dsp:sp>
    <dsp:sp modelId="{3A88DB79-7824-4A0B-B73F-9B94672F88CA}">
      <dsp:nvSpPr>
        <dsp:cNvPr id="0" name=""/>
        <dsp:cNvSpPr/>
      </dsp:nvSpPr>
      <dsp:spPr>
        <a:xfrm>
          <a:off x="376157" y="1127368"/>
          <a:ext cx="5266201" cy="3542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050" tIns="0" rIns="199050" bIns="0" numCol="1" spcCol="1270" anchor="ctr" anchorCtr="0">
          <a:noAutofit/>
        </a:bodyPr>
        <a:lstStyle/>
        <a:p>
          <a:pPr marL="0" lvl="0" indent="0" algn="l" defTabSz="800100">
            <a:lnSpc>
              <a:spcPct val="90000"/>
            </a:lnSpc>
            <a:spcBef>
              <a:spcPct val="0"/>
            </a:spcBef>
            <a:spcAft>
              <a:spcPct val="35000"/>
            </a:spcAft>
            <a:buNone/>
          </a:pPr>
          <a:r>
            <a:rPr lang="en-US" sz="1800" b="1" kern="1200" dirty="0"/>
            <a:t>Republican Governance Group:  </a:t>
          </a:r>
        </a:p>
      </dsp:txBody>
      <dsp:txXfrm>
        <a:off x="393450" y="1144661"/>
        <a:ext cx="5231615" cy="319654"/>
      </dsp:txXfrm>
    </dsp:sp>
    <dsp:sp modelId="{97E96300-7F72-4B97-A5B4-1E3232AC8D62}">
      <dsp:nvSpPr>
        <dsp:cNvPr id="0" name=""/>
        <dsp:cNvSpPr/>
      </dsp:nvSpPr>
      <dsp:spPr>
        <a:xfrm>
          <a:off x="0" y="2396908"/>
          <a:ext cx="7523145" cy="8505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3880" tIns="249936" rIns="58388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How does this help business?</a:t>
          </a:r>
        </a:p>
        <a:p>
          <a:pPr marL="171450" lvl="1" indent="-171450" algn="l" defTabSz="711200">
            <a:lnSpc>
              <a:spcPct val="90000"/>
            </a:lnSpc>
            <a:spcBef>
              <a:spcPct val="0"/>
            </a:spcBef>
            <a:spcAft>
              <a:spcPct val="15000"/>
            </a:spcAft>
            <a:buChar char="•"/>
          </a:pPr>
          <a:r>
            <a:rPr lang="en-US" sz="1600" kern="1200"/>
            <a:t>Why does this appeal to swing voters?</a:t>
          </a:r>
        </a:p>
      </dsp:txBody>
      <dsp:txXfrm>
        <a:off x="0" y="2396908"/>
        <a:ext cx="7523145" cy="850500"/>
      </dsp:txXfrm>
    </dsp:sp>
    <dsp:sp modelId="{825D5D01-CE89-4E39-BDFF-E82DCEE9B304}">
      <dsp:nvSpPr>
        <dsp:cNvPr id="0" name=""/>
        <dsp:cNvSpPr/>
      </dsp:nvSpPr>
      <dsp:spPr>
        <a:xfrm>
          <a:off x="376157" y="2219788"/>
          <a:ext cx="5266201" cy="3542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050" tIns="0" rIns="199050" bIns="0" numCol="1" spcCol="1270" anchor="ctr" anchorCtr="0">
          <a:noAutofit/>
        </a:bodyPr>
        <a:lstStyle/>
        <a:p>
          <a:pPr marL="0" lvl="0" indent="0" algn="l" defTabSz="800100">
            <a:lnSpc>
              <a:spcPct val="90000"/>
            </a:lnSpc>
            <a:spcBef>
              <a:spcPct val="0"/>
            </a:spcBef>
            <a:spcAft>
              <a:spcPct val="35000"/>
            </a:spcAft>
            <a:buNone/>
          </a:pPr>
          <a:r>
            <a:rPr lang="en-US" sz="1800" b="1" kern="1200" dirty="0"/>
            <a:t>Republican Main Street Caucus: </a:t>
          </a:r>
        </a:p>
      </dsp:txBody>
      <dsp:txXfrm>
        <a:off x="393450" y="2237081"/>
        <a:ext cx="5231615" cy="319654"/>
      </dsp:txXfrm>
    </dsp:sp>
    <dsp:sp modelId="{613C0038-02C2-4EB9-8B81-F2B05079A76D}">
      <dsp:nvSpPr>
        <dsp:cNvPr id="0" name=""/>
        <dsp:cNvSpPr/>
      </dsp:nvSpPr>
      <dsp:spPr>
        <a:xfrm>
          <a:off x="0" y="3489328"/>
          <a:ext cx="7523145" cy="8505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3880" tIns="249936" rIns="58388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Is this fiscally conservative? Empowering?</a:t>
          </a:r>
        </a:p>
        <a:p>
          <a:pPr marL="171450" lvl="1" indent="-171450" algn="l" defTabSz="711200">
            <a:lnSpc>
              <a:spcPct val="90000"/>
            </a:lnSpc>
            <a:spcBef>
              <a:spcPct val="0"/>
            </a:spcBef>
            <a:spcAft>
              <a:spcPct val="15000"/>
            </a:spcAft>
            <a:buChar char="•"/>
          </a:pPr>
          <a:r>
            <a:rPr lang="en-US" sz="1600" kern="1200"/>
            <a:t>Does this promote private sector jobs?</a:t>
          </a:r>
        </a:p>
      </dsp:txBody>
      <dsp:txXfrm>
        <a:off x="0" y="3489328"/>
        <a:ext cx="7523145" cy="850500"/>
      </dsp:txXfrm>
    </dsp:sp>
    <dsp:sp modelId="{E196E904-46E5-438C-A0F8-E9302C93CF5C}">
      <dsp:nvSpPr>
        <dsp:cNvPr id="0" name=""/>
        <dsp:cNvSpPr/>
      </dsp:nvSpPr>
      <dsp:spPr>
        <a:xfrm>
          <a:off x="376157" y="3312208"/>
          <a:ext cx="5266201" cy="3542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050" tIns="0" rIns="199050" bIns="0" numCol="1" spcCol="1270" anchor="ctr" anchorCtr="0">
          <a:noAutofit/>
        </a:bodyPr>
        <a:lstStyle/>
        <a:p>
          <a:pPr marL="0" lvl="0" indent="0" algn="l" defTabSz="800100">
            <a:lnSpc>
              <a:spcPct val="90000"/>
            </a:lnSpc>
            <a:spcBef>
              <a:spcPct val="0"/>
            </a:spcBef>
            <a:spcAft>
              <a:spcPct val="35000"/>
            </a:spcAft>
            <a:buNone/>
          </a:pPr>
          <a:r>
            <a:rPr lang="en-US" sz="1800" b="1" kern="1200" dirty="0"/>
            <a:t>Republican Study Committee: </a:t>
          </a:r>
        </a:p>
      </dsp:txBody>
      <dsp:txXfrm>
        <a:off x="393450" y="3329501"/>
        <a:ext cx="5231615" cy="319654"/>
      </dsp:txXfrm>
    </dsp:sp>
    <dsp:sp modelId="{35FE520E-0E14-4624-BE1E-E50214722ED9}">
      <dsp:nvSpPr>
        <dsp:cNvPr id="0" name=""/>
        <dsp:cNvSpPr/>
      </dsp:nvSpPr>
      <dsp:spPr>
        <a:xfrm>
          <a:off x="0" y="4581747"/>
          <a:ext cx="7523145" cy="8505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3880" tIns="249936" rIns="58388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Does this increase or reduce spending? the deficit?</a:t>
          </a:r>
        </a:p>
        <a:p>
          <a:pPr marL="171450" lvl="1" indent="-171450" algn="l" defTabSz="711200">
            <a:lnSpc>
              <a:spcPct val="90000"/>
            </a:lnSpc>
            <a:spcBef>
              <a:spcPct val="0"/>
            </a:spcBef>
            <a:spcAft>
              <a:spcPct val="15000"/>
            </a:spcAft>
            <a:buChar char="•"/>
          </a:pPr>
          <a:r>
            <a:rPr lang="en-US" sz="1600" kern="1200"/>
            <a:t>Is there waste? Is it woke?</a:t>
          </a:r>
        </a:p>
      </dsp:txBody>
      <dsp:txXfrm>
        <a:off x="0" y="4581747"/>
        <a:ext cx="7523145" cy="850500"/>
      </dsp:txXfrm>
    </dsp:sp>
    <dsp:sp modelId="{72FB9667-4087-44B0-A9BB-C5950F319F41}">
      <dsp:nvSpPr>
        <dsp:cNvPr id="0" name=""/>
        <dsp:cNvSpPr/>
      </dsp:nvSpPr>
      <dsp:spPr>
        <a:xfrm>
          <a:off x="376157" y="4404628"/>
          <a:ext cx="5266201" cy="3542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050" tIns="0" rIns="199050" bIns="0" numCol="1" spcCol="1270" anchor="ctr" anchorCtr="0">
          <a:noAutofit/>
        </a:bodyPr>
        <a:lstStyle/>
        <a:p>
          <a:pPr marL="0" lvl="0" indent="0" algn="l" defTabSz="800100">
            <a:lnSpc>
              <a:spcPct val="90000"/>
            </a:lnSpc>
            <a:spcBef>
              <a:spcPct val="0"/>
            </a:spcBef>
            <a:spcAft>
              <a:spcPct val="35000"/>
            </a:spcAft>
            <a:buNone/>
          </a:pPr>
          <a:r>
            <a:rPr lang="en-US" sz="1800" b="1" kern="1200" dirty="0"/>
            <a:t>House Freedom Caucus:  </a:t>
          </a:r>
        </a:p>
      </dsp:txBody>
      <dsp:txXfrm>
        <a:off x="393450" y="4421921"/>
        <a:ext cx="5231615"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7C703-1F7B-1E45-8059-527ECF19B134}" type="datetimeFigureOut">
              <a:rPr lang="en-US" smtClean="0"/>
              <a:t>1/31/24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337D2A-FC58-F549-AD6D-5A6BFFDAADD4}" type="slidenum">
              <a:rPr lang="en-US" smtClean="0"/>
              <a:t>‹#›</a:t>
            </a:fld>
            <a:endParaRPr lang="en-US"/>
          </a:p>
        </p:txBody>
      </p:sp>
    </p:spTree>
    <p:extLst>
      <p:ext uri="{BB962C8B-B14F-4D97-AF65-F5344CB8AC3E}">
        <p14:creationId xmlns:p14="http://schemas.microsoft.com/office/powerpoint/2010/main" val="4075377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337D2A-FC58-F549-AD6D-5A6BFFDAADD4}" type="slidenum">
              <a:rPr lang="en-US" smtClean="0"/>
              <a:t>3</a:t>
            </a:fld>
            <a:endParaRPr lang="en-US"/>
          </a:p>
        </p:txBody>
      </p:sp>
    </p:spTree>
    <p:extLst>
      <p:ext uri="{BB962C8B-B14F-4D97-AF65-F5344CB8AC3E}">
        <p14:creationId xmlns:p14="http://schemas.microsoft.com/office/powerpoint/2010/main" val="3338166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Believer</a:t>
            </a:r>
          </a:p>
          <a:p>
            <a:pPr marL="228600" indent="-228600">
              <a:buAutoNum type="arabicPeriod"/>
            </a:pPr>
            <a:r>
              <a:rPr lang="en-US" dirty="0"/>
              <a:t>Go along to prevent attack</a:t>
            </a:r>
          </a:p>
          <a:p>
            <a:pPr marL="228600" indent="-228600">
              <a:buAutoNum type="arabicPeriod"/>
            </a:pPr>
            <a:r>
              <a:rPr lang="en-US" dirty="0"/>
              <a:t>Outright opposition</a:t>
            </a:r>
          </a:p>
          <a:p>
            <a:pPr marL="228600" indent="-228600">
              <a:buAutoNum type="arabicPeriod"/>
            </a:pPr>
            <a:r>
              <a:rPr lang="en-US" dirty="0"/>
              <a:t>Not policy based – personality based</a:t>
            </a:r>
          </a:p>
        </p:txBody>
      </p:sp>
      <p:sp>
        <p:nvSpPr>
          <p:cNvPr id="4" name="Slide Number Placeholder 3"/>
          <p:cNvSpPr>
            <a:spLocks noGrp="1"/>
          </p:cNvSpPr>
          <p:nvPr>
            <p:ph type="sldNum" sz="quarter" idx="5"/>
          </p:nvPr>
        </p:nvSpPr>
        <p:spPr/>
        <p:txBody>
          <a:bodyPr/>
          <a:lstStyle/>
          <a:p>
            <a:fld id="{1A337D2A-FC58-F549-AD6D-5A6BFFDAADD4}" type="slidenum">
              <a:rPr lang="en-US" smtClean="0"/>
              <a:t>5</a:t>
            </a:fld>
            <a:endParaRPr lang="en-US"/>
          </a:p>
        </p:txBody>
      </p:sp>
    </p:spTree>
    <p:extLst>
      <p:ext uri="{BB962C8B-B14F-4D97-AF65-F5344CB8AC3E}">
        <p14:creationId xmlns:p14="http://schemas.microsoft.com/office/powerpoint/2010/main" val="1719470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337D2A-FC58-F549-AD6D-5A6BFFDAADD4}" type="slidenum">
              <a:rPr lang="en-US" smtClean="0"/>
              <a:t>7</a:t>
            </a:fld>
            <a:endParaRPr lang="en-US"/>
          </a:p>
        </p:txBody>
      </p:sp>
    </p:spTree>
    <p:extLst>
      <p:ext uri="{BB962C8B-B14F-4D97-AF65-F5344CB8AC3E}">
        <p14:creationId xmlns:p14="http://schemas.microsoft.com/office/powerpoint/2010/main" val="428585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$1.2 trillion in green tax write-offs for billion-dollar companies. • $709 billion in student loan giveaway, which forces 87 percent of Americans without student loans to pay off the remaining 13 percent. • Over $1 billion to the Department of Homeland Security to police “political extremism”  • $385 million for green energy subsidies at the State Department  • $225 million to programs supporting Palestinians in the West Bank and Gaza </a:t>
            </a:r>
          </a:p>
        </p:txBody>
      </p:sp>
      <p:sp>
        <p:nvSpPr>
          <p:cNvPr id="4" name="Slide Number Placeholder 3"/>
          <p:cNvSpPr>
            <a:spLocks noGrp="1"/>
          </p:cNvSpPr>
          <p:nvPr>
            <p:ph type="sldNum" sz="quarter" idx="5"/>
          </p:nvPr>
        </p:nvSpPr>
        <p:spPr/>
        <p:txBody>
          <a:bodyPr/>
          <a:lstStyle/>
          <a:p>
            <a:fld id="{1A337D2A-FC58-F549-AD6D-5A6BFFDAADD4}" type="slidenum">
              <a:rPr lang="en-US" smtClean="0"/>
              <a:t>8</a:t>
            </a:fld>
            <a:endParaRPr lang="en-US"/>
          </a:p>
        </p:txBody>
      </p:sp>
    </p:spTree>
    <p:extLst>
      <p:ext uri="{BB962C8B-B14F-4D97-AF65-F5344CB8AC3E}">
        <p14:creationId xmlns:p14="http://schemas.microsoft.com/office/powerpoint/2010/main" val="2651970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Fitzpatrick</a:t>
            </a:r>
          </a:p>
          <a:p>
            <a:r>
              <a:rPr lang="en-US" dirty="0"/>
              <a:t>Joyce</a:t>
            </a:r>
          </a:p>
          <a:p>
            <a:r>
              <a:rPr lang="en-US" dirty="0"/>
              <a:t>Dusty Johnson</a:t>
            </a:r>
          </a:p>
          <a:p>
            <a:r>
              <a:rPr lang="en-US" dirty="0"/>
              <a:t>Kevin Hern</a:t>
            </a:r>
          </a:p>
          <a:p>
            <a:r>
              <a:rPr lang="en-US" dirty="0"/>
              <a:t>Scott Perry</a:t>
            </a:r>
          </a:p>
        </p:txBody>
      </p:sp>
      <p:sp>
        <p:nvSpPr>
          <p:cNvPr id="4" name="Slide Number Placeholder 3"/>
          <p:cNvSpPr>
            <a:spLocks noGrp="1"/>
          </p:cNvSpPr>
          <p:nvPr>
            <p:ph type="sldNum" sz="quarter" idx="5"/>
          </p:nvPr>
        </p:nvSpPr>
        <p:spPr/>
        <p:txBody>
          <a:bodyPr/>
          <a:lstStyle/>
          <a:p>
            <a:fld id="{1A337D2A-FC58-F549-AD6D-5A6BFFDAADD4}" type="slidenum">
              <a:rPr lang="en-US" smtClean="0"/>
              <a:t>12</a:t>
            </a:fld>
            <a:endParaRPr lang="en-US"/>
          </a:p>
        </p:txBody>
      </p:sp>
    </p:spTree>
    <p:extLst>
      <p:ext uri="{BB962C8B-B14F-4D97-AF65-F5344CB8AC3E}">
        <p14:creationId xmlns:p14="http://schemas.microsoft.com/office/powerpoint/2010/main" val="2487434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on behalf of CWI, Horizon has reached out to key Republicans and the 12 states where Center for Workforce Inclusion’s current SCSEP programs operate, targeting Republicans in: </a:t>
            </a:r>
          </a:p>
          <a:p>
            <a:endParaRPr lang="en-US" dirty="0"/>
          </a:p>
          <a:p>
            <a:r>
              <a:rPr lang="en-US" dirty="0"/>
              <a:t>Alabama </a:t>
            </a:r>
          </a:p>
          <a:p>
            <a:r>
              <a:rPr lang="en-US" dirty="0"/>
              <a:t>Illinois </a:t>
            </a:r>
          </a:p>
          <a:p>
            <a:r>
              <a:rPr lang="en-US" dirty="0"/>
              <a:t>Indiana</a:t>
            </a:r>
          </a:p>
          <a:p>
            <a:r>
              <a:rPr lang="en-US" dirty="0"/>
              <a:t>Massachusetts</a:t>
            </a:r>
          </a:p>
          <a:p>
            <a:r>
              <a:rPr lang="en-US" dirty="0"/>
              <a:t>Maryland</a:t>
            </a:r>
          </a:p>
          <a:p>
            <a:r>
              <a:rPr lang="en-US" dirty="0"/>
              <a:t>Minnesota </a:t>
            </a:r>
          </a:p>
          <a:p>
            <a:r>
              <a:rPr lang="en-US" dirty="0"/>
              <a:t>Mississippi </a:t>
            </a:r>
          </a:p>
          <a:p>
            <a:r>
              <a:rPr lang="en-US" dirty="0"/>
              <a:t>North Carolina </a:t>
            </a:r>
          </a:p>
          <a:p>
            <a:r>
              <a:rPr lang="en-US" dirty="0"/>
              <a:t>New York </a:t>
            </a:r>
          </a:p>
          <a:p>
            <a:r>
              <a:rPr lang="en-US" dirty="0"/>
              <a:t>Tennessee </a:t>
            </a:r>
          </a:p>
          <a:p>
            <a:r>
              <a:rPr lang="en-US" dirty="0"/>
              <a:t>Texas </a:t>
            </a:r>
          </a:p>
          <a:p>
            <a:r>
              <a:rPr lang="en-US" dirty="0"/>
              <a:t>Wisconsin</a:t>
            </a:r>
          </a:p>
          <a:p>
            <a:endParaRPr lang="en-US" dirty="0"/>
          </a:p>
          <a:p>
            <a:endParaRPr lang="en-US" dirty="0"/>
          </a:p>
        </p:txBody>
      </p:sp>
      <p:sp>
        <p:nvSpPr>
          <p:cNvPr id="4" name="Slide Number Placeholder 3"/>
          <p:cNvSpPr>
            <a:spLocks noGrp="1"/>
          </p:cNvSpPr>
          <p:nvPr>
            <p:ph type="sldNum" sz="quarter" idx="5"/>
          </p:nvPr>
        </p:nvSpPr>
        <p:spPr/>
        <p:txBody>
          <a:bodyPr/>
          <a:lstStyle/>
          <a:p>
            <a:fld id="{1A337D2A-FC58-F549-AD6D-5A6BFFDAADD4}" type="slidenum">
              <a:rPr lang="en-US" smtClean="0"/>
              <a:t>15</a:t>
            </a:fld>
            <a:endParaRPr lang="en-US"/>
          </a:p>
        </p:txBody>
      </p:sp>
    </p:spTree>
    <p:extLst>
      <p:ext uri="{BB962C8B-B14F-4D97-AF65-F5344CB8AC3E}">
        <p14:creationId xmlns:p14="http://schemas.microsoft.com/office/powerpoint/2010/main" val="2909400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337D2A-FC58-F549-AD6D-5A6BFFDAADD4}" type="slidenum">
              <a:rPr lang="en-US" smtClean="0"/>
              <a:t>16</a:t>
            </a:fld>
            <a:endParaRPr lang="en-US"/>
          </a:p>
        </p:txBody>
      </p:sp>
    </p:spTree>
    <p:extLst>
      <p:ext uri="{BB962C8B-B14F-4D97-AF65-F5344CB8AC3E}">
        <p14:creationId xmlns:p14="http://schemas.microsoft.com/office/powerpoint/2010/main" val="2990651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1/31/24</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1/31/24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1/31/24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1/31/24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1/31/24</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886E708-6500-7EE6-EE41-BCDF82447309}"/>
              </a:ext>
            </a:extLst>
          </p:cNvPr>
          <p:cNvSpPr>
            <a:spLocks noGrp="1"/>
          </p:cNvSpPr>
          <p:nvPr>
            <p:ph type="dt" sz="half" idx="10"/>
          </p:nvPr>
        </p:nvSpPr>
        <p:spPr/>
        <p:txBody>
          <a:bodyPr/>
          <a:lstStyle/>
          <a:p>
            <a:fld id="{80BAC5D1-F2BD-4927-ABAF-7290C4ED42DD}" type="datetimeFigureOut">
              <a:rPr lang="en-US" smtClean="0"/>
              <a:t>1/31/24</a:t>
            </a:fld>
            <a:endParaRPr lang="en-US"/>
          </a:p>
        </p:txBody>
      </p:sp>
      <p:sp>
        <p:nvSpPr>
          <p:cNvPr id="4" name="Footer Placeholder 3">
            <a:extLst>
              <a:ext uri="{FF2B5EF4-FFF2-40B4-BE49-F238E27FC236}">
                <a16:creationId xmlns:a16="http://schemas.microsoft.com/office/drawing/2014/main" id="{80E8A83A-DB54-0FDD-FF59-C506935C8E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08B34B-6DD2-D6A0-25DD-2A9B0C074C53}"/>
              </a:ext>
            </a:extLst>
          </p:cNvPr>
          <p:cNvSpPr>
            <a:spLocks noGrp="1"/>
          </p:cNvSpPr>
          <p:nvPr>
            <p:ph type="sldNum" sz="quarter" idx="12"/>
          </p:nvPr>
        </p:nvSpPr>
        <p:spPr/>
        <p:txBody>
          <a:bodyPr/>
          <a:lstStyle/>
          <a:p>
            <a:fld id="{154BB569-AD45-44E2-8349-7011E61F1E66}" type="slidenum">
              <a:rPr lang="en-US" smtClean="0"/>
              <a:t>‹#›</a:t>
            </a:fld>
            <a:endParaRPr lang="en-US"/>
          </a:p>
        </p:txBody>
      </p:sp>
    </p:spTree>
    <p:extLst>
      <p:ext uri="{BB962C8B-B14F-4D97-AF65-F5344CB8AC3E}">
        <p14:creationId xmlns:p14="http://schemas.microsoft.com/office/powerpoint/2010/main" val="49991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1/31/24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1/31/24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1/31/24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1/31/24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userDrawn="1"/>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1/31/24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50298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1/31/24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1">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1/31/24</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76" r:id="rId8"/>
    <p:sldLayoutId id="2147483656" r:id="rId9"/>
    <p:sldLayoutId id="2147483668" r:id="rId10"/>
    <p:sldLayoutId id="2147483667" r:id="rId11"/>
    <p:sldLayoutId id="2147483661" r:id="rId12"/>
    <p:sldLayoutId id="2147483672" r:id="rId13"/>
    <p:sldLayoutId id="2147483662" r:id="rId14"/>
    <p:sldLayoutId id="2147483669" r:id="rId15"/>
    <p:sldLayoutId id="2147483670" r:id="rId16"/>
    <p:sldLayoutId id="2147483658" r:id="rId17"/>
    <p:sldLayoutId id="2147483659" r:id="rId18"/>
    <p:sldLayoutId id="2147483674" r:id="rId19"/>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tiff"/><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6.tif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pic>
        <p:nvPicPr>
          <p:cNvPr id="19" name="Picture 18" descr="Hands-on top of each other">
            <a:extLst>
              <a:ext uri="{FF2B5EF4-FFF2-40B4-BE49-F238E27FC236}">
                <a16:creationId xmlns:a16="http://schemas.microsoft.com/office/drawing/2014/main" id="{482A9D6A-8A93-A8C3-6530-9ADAAC5B189C}"/>
              </a:ext>
            </a:extLst>
          </p:cNvPr>
          <p:cNvPicPr>
            <a:picLocks noChangeAspect="1"/>
          </p:cNvPicPr>
          <p:nvPr/>
        </p:nvPicPr>
        <p:blipFill rotWithShape="1">
          <a:blip r:embed="rId2">
            <a:alphaModFix amt="35000"/>
          </a:blip>
          <a:srcRect l="16762"/>
          <a:stretch/>
        </p:blipFill>
        <p:spPr>
          <a:xfrm>
            <a:off x="474133" y="474133"/>
            <a:ext cx="11243734" cy="5909733"/>
          </a:xfrm>
          <a:prstGeom prst="rect">
            <a:avLst/>
          </a:prstGeom>
        </p:spPr>
      </p:pic>
      <p:sp>
        <p:nvSpPr>
          <p:cNvPr id="2" name="Title 1">
            <a:extLst>
              <a:ext uri="{FF2B5EF4-FFF2-40B4-BE49-F238E27FC236}">
                <a16:creationId xmlns:a16="http://schemas.microsoft.com/office/drawing/2014/main" id="{C413DBE1-7F4F-25F7-FA49-FEDB79BFDEDC}"/>
              </a:ext>
            </a:extLst>
          </p:cNvPr>
          <p:cNvSpPr>
            <a:spLocks noGrp="1"/>
          </p:cNvSpPr>
          <p:nvPr>
            <p:ph type="ctrTitle"/>
          </p:nvPr>
        </p:nvSpPr>
        <p:spPr>
          <a:xfrm>
            <a:off x="1154955" y="2099733"/>
            <a:ext cx="8825658" cy="2677648"/>
          </a:xfrm>
        </p:spPr>
        <p:txBody>
          <a:bodyPr>
            <a:normAutofit/>
          </a:bodyPr>
          <a:lstStyle/>
          <a:p>
            <a:pPr>
              <a:lnSpc>
                <a:spcPct val="90000"/>
              </a:lnSpc>
            </a:pPr>
            <a:r>
              <a:rPr lang="en-US" sz="4600" dirty="0">
                <a:solidFill>
                  <a:srgbClr val="FFFFFF"/>
                </a:solidFill>
              </a:rPr>
              <a:t>The Republican View on American Workforce Coalition Priorities</a:t>
            </a:r>
          </a:p>
        </p:txBody>
      </p:sp>
      <p:sp>
        <p:nvSpPr>
          <p:cNvPr id="3" name="Subtitle 2">
            <a:extLst>
              <a:ext uri="{FF2B5EF4-FFF2-40B4-BE49-F238E27FC236}">
                <a16:creationId xmlns:a16="http://schemas.microsoft.com/office/drawing/2014/main" id="{0DFCDB15-3900-D9A9-7DD7-A02EBD3EC07E}"/>
              </a:ext>
            </a:extLst>
          </p:cNvPr>
          <p:cNvSpPr>
            <a:spLocks noGrp="1"/>
          </p:cNvSpPr>
          <p:nvPr>
            <p:ph type="subTitle" idx="1"/>
          </p:nvPr>
        </p:nvSpPr>
        <p:spPr>
          <a:xfrm>
            <a:off x="1154955" y="4777380"/>
            <a:ext cx="8825658" cy="861420"/>
          </a:xfrm>
        </p:spPr>
        <p:txBody>
          <a:bodyPr>
            <a:normAutofit/>
          </a:bodyPr>
          <a:lstStyle/>
          <a:p>
            <a:pPr>
              <a:lnSpc>
                <a:spcPct val="90000"/>
              </a:lnSpc>
            </a:pPr>
            <a:r>
              <a:rPr lang="en-US" sz="1100" dirty="0">
                <a:solidFill>
                  <a:srgbClr val="FFFFFF"/>
                </a:solidFill>
              </a:rPr>
              <a:t>Presented by Horizon government affairs </a:t>
            </a:r>
          </a:p>
          <a:p>
            <a:pPr>
              <a:lnSpc>
                <a:spcPct val="90000"/>
              </a:lnSpc>
            </a:pPr>
            <a:r>
              <a:rPr lang="en-US" sz="1100" dirty="0">
                <a:solidFill>
                  <a:srgbClr val="FFFFFF"/>
                </a:solidFill>
              </a:rPr>
              <a:t>February 1, 2024</a:t>
            </a:r>
          </a:p>
        </p:txBody>
      </p:sp>
      <p:sp>
        <p:nvSpPr>
          <p:cNvPr id="28" name="Rectangle 27">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descr="A purple line on a black background&#10;&#10;Description automatically generated">
            <a:extLst>
              <a:ext uri="{FF2B5EF4-FFF2-40B4-BE49-F238E27FC236}">
                <a16:creationId xmlns:a16="http://schemas.microsoft.com/office/drawing/2014/main" id="{7A75A6C1-18F8-4BE6-F66A-4F3DEF7E04AF}"/>
              </a:ext>
            </a:extLst>
          </p:cNvPr>
          <p:cNvPicPr>
            <a:picLocks noChangeAspect="1"/>
          </p:cNvPicPr>
          <p:nvPr/>
        </p:nvPicPr>
        <p:blipFill>
          <a:blip r:embed="rId3"/>
          <a:stretch>
            <a:fillRect/>
          </a:stretch>
        </p:blipFill>
        <p:spPr>
          <a:xfrm>
            <a:off x="10504928" y="6458219"/>
            <a:ext cx="1237368" cy="324635"/>
          </a:xfrm>
          <a:prstGeom prst="rect">
            <a:avLst/>
          </a:prstGeom>
        </p:spPr>
      </p:pic>
    </p:spTree>
    <p:extLst>
      <p:ext uri="{BB962C8B-B14F-4D97-AF65-F5344CB8AC3E}">
        <p14:creationId xmlns:p14="http://schemas.microsoft.com/office/powerpoint/2010/main" val="179473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F04D29D0-9AC3-F42F-EF06-194D3274C1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28" y="6363630"/>
            <a:ext cx="1508074" cy="382694"/>
          </a:xfrm>
          <a:prstGeom prst="rect">
            <a:avLst/>
          </a:prstGeom>
        </p:spPr>
      </p:pic>
      <p:pic>
        <p:nvPicPr>
          <p:cNvPr id="6" name="Picture 5">
            <a:extLst>
              <a:ext uri="{FF2B5EF4-FFF2-40B4-BE49-F238E27FC236}">
                <a16:creationId xmlns:a16="http://schemas.microsoft.com/office/drawing/2014/main" id="{DF2D1EEE-456F-5A9E-65ED-5BE27B929D40}"/>
              </a:ext>
            </a:extLst>
          </p:cNvPr>
          <p:cNvPicPr>
            <a:picLocks noChangeAspect="1"/>
          </p:cNvPicPr>
          <p:nvPr/>
        </p:nvPicPr>
        <p:blipFill>
          <a:blip r:embed="rId3"/>
          <a:stretch>
            <a:fillRect/>
          </a:stretch>
        </p:blipFill>
        <p:spPr>
          <a:xfrm>
            <a:off x="4340179" y="261374"/>
            <a:ext cx="6434351" cy="6102256"/>
          </a:xfrm>
          <a:prstGeom prst="rect">
            <a:avLst/>
          </a:prstGeom>
        </p:spPr>
      </p:pic>
      <p:pic>
        <p:nvPicPr>
          <p:cNvPr id="7" name="Picture 6">
            <a:extLst>
              <a:ext uri="{FF2B5EF4-FFF2-40B4-BE49-F238E27FC236}">
                <a16:creationId xmlns:a16="http://schemas.microsoft.com/office/drawing/2014/main" id="{D6C0D2D7-85DB-8A70-E5B7-EADCF6F752AF}"/>
              </a:ext>
            </a:extLst>
          </p:cNvPr>
          <p:cNvPicPr>
            <a:picLocks noChangeAspect="1"/>
          </p:cNvPicPr>
          <p:nvPr/>
        </p:nvPicPr>
        <p:blipFill>
          <a:blip r:embed="rId4"/>
          <a:stretch>
            <a:fillRect/>
          </a:stretch>
        </p:blipFill>
        <p:spPr>
          <a:xfrm>
            <a:off x="279698" y="85674"/>
            <a:ext cx="3969877" cy="6686652"/>
          </a:xfrm>
          <a:prstGeom prst="rect">
            <a:avLst/>
          </a:prstGeom>
        </p:spPr>
      </p:pic>
      <p:sp>
        <p:nvSpPr>
          <p:cNvPr id="13" name="TextBox 12">
            <a:extLst>
              <a:ext uri="{FF2B5EF4-FFF2-40B4-BE49-F238E27FC236}">
                <a16:creationId xmlns:a16="http://schemas.microsoft.com/office/drawing/2014/main" id="{3C3298A4-C6DB-5E84-7E6C-878F3C4348F7}"/>
              </a:ext>
            </a:extLst>
          </p:cNvPr>
          <p:cNvSpPr txBox="1"/>
          <p:nvPr/>
        </p:nvSpPr>
        <p:spPr>
          <a:xfrm>
            <a:off x="4237149" y="5911403"/>
            <a:ext cx="2197201" cy="382393"/>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758806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2" name="Rectangle 11">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4" name="Group 13">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5" name="Rectangle 14">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9AC0CED4-425E-8E4E-FED9-CB159CBA339F}"/>
              </a:ext>
            </a:extLst>
          </p:cNvPr>
          <p:cNvSpPr>
            <a:spLocks noGrp="1"/>
          </p:cNvSpPr>
          <p:nvPr>
            <p:ph type="title"/>
          </p:nvPr>
        </p:nvSpPr>
        <p:spPr>
          <a:xfrm>
            <a:off x="1683171" y="1169773"/>
            <a:ext cx="8825658" cy="2870161"/>
          </a:xfrm>
        </p:spPr>
        <p:txBody>
          <a:bodyPr vert="horz" lIns="91440" tIns="45720" rIns="91440" bIns="45720" rtlCol="0" anchor="b">
            <a:normAutofit/>
          </a:bodyPr>
          <a:lstStyle/>
          <a:p>
            <a:pPr algn="ctr"/>
            <a:r>
              <a:rPr lang="en-US" sz="5400">
                <a:solidFill>
                  <a:schemeClr val="tx1"/>
                </a:solidFill>
              </a:rPr>
              <a:t>Approaching Each of the 5 Families</a:t>
            </a:r>
          </a:p>
        </p:txBody>
      </p:sp>
      <p:sp>
        <p:nvSpPr>
          <p:cNvPr id="3" name="Text Placeholder 2">
            <a:extLst>
              <a:ext uri="{FF2B5EF4-FFF2-40B4-BE49-F238E27FC236}">
                <a16:creationId xmlns:a16="http://schemas.microsoft.com/office/drawing/2014/main" id="{453BE09E-6F7B-4E7D-45D6-C2159DF616CB}"/>
              </a:ext>
            </a:extLst>
          </p:cNvPr>
          <p:cNvSpPr>
            <a:spLocks noGrp="1"/>
          </p:cNvSpPr>
          <p:nvPr>
            <p:ph type="body" idx="1"/>
          </p:nvPr>
        </p:nvSpPr>
        <p:spPr>
          <a:xfrm>
            <a:off x="1683171" y="4293441"/>
            <a:ext cx="8825658" cy="1234148"/>
          </a:xfrm>
        </p:spPr>
        <p:txBody>
          <a:bodyPr vert="horz" lIns="91440" tIns="45720" rIns="91440" bIns="45720" rtlCol="0" anchor="t">
            <a:normAutofit/>
          </a:bodyPr>
          <a:lstStyle/>
          <a:p>
            <a:pPr algn="ctr"/>
            <a:r>
              <a:rPr lang="en-US" dirty="0"/>
              <a:t>Knowing the Dialect of your target audience</a:t>
            </a:r>
            <a:endParaRPr lang="en-US"/>
          </a:p>
        </p:txBody>
      </p:sp>
      <p:cxnSp>
        <p:nvCxnSpPr>
          <p:cNvPr id="18" name="Straight Connector 17">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4" name="Picture 3" descr="Text&#10;&#10;Description automatically generated with medium confidence">
            <a:extLst>
              <a:ext uri="{FF2B5EF4-FFF2-40B4-BE49-F238E27FC236}">
                <a16:creationId xmlns:a16="http://schemas.microsoft.com/office/drawing/2014/main" id="{47C3D44A-306A-C490-6004-4B6B739C8C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2201" y="6346081"/>
            <a:ext cx="1508074" cy="382694"/>
          </a:xfrm>
          <a:prstGeom prst="rect">
            <a:avLst/>
          </a:prstGeom>
        </p:spPr>
      </p:pic>
    </p:spTree>
    <p:extLst>
      <p:ext uri="{BB962C8B-B14F-4D97-AF65-F5344CB8AC3E}">
        <p14:creationId xmlns:p14="http://schemas.microsoft.com/office/powerpoint/2010/main" val="18169192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3DD11CA-D2FF-4AD4-C0FD-3351C7A5157A}"/>
              </a:ext>
            </a:extLst>
          </p:cNvPr>
          <p:cNvGraphicFramePr/>
          <p:nvPr>
            <p:extLst>
              <p:ext uri="{D42A27DB-BD31-4B8C-83A1-F6EECF244321}">
                <p14:modId xmlns:p14="http://schemas.microsoft.com/office/powerpoint/2010/main" val="1445141317"/>
              </p:ext>
            </p:extLst>
          </p:nvPr>
        </p:nvGraphicFramePr>
        <p:xfrm>
          <a:off x="2239041" y="869537"/>
          <a:ext cx="7523145" cy="5467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Text&#10;&#10;Description automatically generated with medium confidence">
            <a:extLst>
              <a:ext uri="{FF2B5EF4-FFF2-40B4-BE49-F238E27FC236}">
                <a16:creationId xmlns:a16="http://schemas.microsoft.com/office/drawing/2014/main" id="{266FFEB3-C204-4473-AFBA-2DCA517371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4733" y="6336733"/>
            <a:ext cx="1508074" cy="382694"/>
          </a:xfrm>
          <a:prstGeom prst="rect">
            <a:avLst/>
          </a:prstGeom>
        </p:spPr>
      </p:pic>
      <p:sp>
        <p:nvSpPr>
          <p:cNvPr id="2" name="Title 1">
            <a:extLst>
              <a:ext uri="{FF2B5EF4-FFF2-40B4-BE49-F238E27FC236}">
                <a16:creationId xmlns:a16="http://schemas.microsoft.com/office/drawing/2014/main" id="{CF6B1B2C-4840-7B3D-209C-CB5ED81CF330}"/>
              </a:ext>
            </a:extLst>
          </p:cNvPr>
          <p:cNvSpPr txBox="1">
            <a:spLocks/>
          </p:cNvSpPr>
          <p:nvPr/>
        </p:nvSpPr>
        <p:spPr>
          <a:xfrm>
            <a:off x="159103" y="11205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cs typeface="Arial" panose="020B0604020202020204" pitchFamily="34" charset="0"/>
              </a:rPr>
              <a:t>How do the families view issues?</a:t>
            </a:r>
          </a:p>
        </p:txBody>
      </p:sp>
    </p:spTree>
    <p:extLst>
      <p:ext uri="{BB962C8B-B14F-4D97-AF65-F5344CB8AC3E}">
        <p14:creationId xmlns:p14="http://schemas.microsoft.com/office/powerpoint/2010/main" val="1346172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 name="Picture 35" descr="Red marker and calendar">
            <a:extLst>
              <a:ext uri="{FF2B5EF4-FFF2-40B4-BE49-F238E27FC236}">
                <a16:creationId xmlns:a16="http://schemas.microsoft.com/office/drawing/2014/main" id="{948A80BF-E1AD-B118-1908-526734545008}"/>
              </a:ext>
            </a:extLst>
          </p:cNvPr>
          <p:cNvPicPr>
            <a:picLocks noChangeAspect="1"/>
          </p:cNvPicPr>
          <p:nvPr/>
        </p:nvPicPr>
        <p:blipFill rotWithShape="1">
          <a:blip r:embed="rId2"/>
          <a:srcRect t="22557" r="-1" b="15754"/>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40" name="Freeform: Shape 39">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2"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9E8659B0-5172-BE70-456C-1B915DA32AA2}"/>
              </a:ext>
            </a:extLst>
          </p:cNvPr>
          <p:cNvSpPr>
            <a:spLocks noGrp="1"/>
          </p:cNvSpPr>
          <p:nvPr>
            <p:ph type="ctrTitle"/>
          </p:nvPr>
        </p:nvSpPr>
        <p:spPr>
          <a:xfrm>
            <a:off x="892199" y="4517144"/>
            <a:ext cx="10407602" cy="868026"/>
          </a:xfrm>
        </p:spPr>
        <p:txBody>
          <a:bodyPr>
            <a:normAutofit/>
          </a:bodyPr>
          <a:lstStyle/>
          <a:p>
            <a:pPr algn="ctr">
              <a:lnSpc>
                <a:spcPct val="90000"/>
              </a:lnSpc>
            </a:pPr>
            <a:r>
              <a:rPr lang="en-US" sz="2800" dirty="0">
                <a:solidFill>
                  <a:srgbClr val="EBEBEB"/>
                </a:solidFill>
              </a:rPr>
              <a:t>What Can Be Done</a:t>
            </a:r>
          </a:p>
        </p:txBody>
      </p:sp>
      <p:sp>
        <p:nvSpPr>
          <p:cNvPr id="7" name="Subtitle 6">
            <a:extLst>
              <a:ext uri="{FF2B5EF4-FFF2-40B4-BE49-F238E27FC236}">
                <a16:creationId xmlns:a16="http://schemas.microsoft.com/office/drawing/2014/main" id="{01C0CFA4-D595-6220-D9E5-C90993B1864D}"/>
              </a:ext>
            </a:extLst>
          </p:cNvPr>
          <p:cNvSpPr>
            <a:spLocks noGrp="1"/>
          </p:cNvSpPr>
          <p:nvPr>
            <p:ph type="subTitle" idx="1"/>
          </p:nvPr>
        </p:nvSpPr>
        <p:spPr>
          <a:xfrm>
            <a:off x="892199" y="5385170"/>
            <a:ext cx="10407602" cy="487924"/>
          </a:xfrm>
        </p:spPr>
        <p:txBody>
          <a:bodyPr>
            <a:normAutofit/>
          </a:bodyPr>
          <a:lstStyle/>
          <a:p>
            <a:pPr algn="ctr"/>
            <a:r>
              <a:rPr lang="en-US" dirty="0">
                <a:solidFill>
                  <a:schemeClr val="tx2">
                    <a:lumMod val="40000"/>
                    <a:lumOff val="60000"/>
                  </a:schemeClr>
                </a:solidFill>
              </a:rPr>
              <a:t>Education, recognition, allies + Champions</a:t>
            </a:r>
          </a:p>
        </p:txBody>
      </p:sp>
      <p:sp>
        <p:nvSpPr>
          <p:cNvPr id="4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pic>
        <p:nvPicPr>
          <p:cNvPr id="3" name="Picture 2" descr="Text&#10;&#10;Description automatically generated with medium confidence">
            <a:extLst>
              <a:ext uri="{FF2B5EF4-FFF2-40B4-BE49-F238E27FC236}">
                <a16:creationId xmlns:a16="http://schemas.microsoft.com/office/drawing/2014/main" id="{85C750CE-DD9F-795E-8E89-D4FAC6C94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4733" y="6336733"/>
            <a:ext cx="1508074" cy="382694"/>
          </a:xfrm>
          <a:prstGeom prst="rect">
            <a:avLst/>
          </a:prstGeom>
        </p:spPr>
      </p:pic>
    </p:spTree>
    <p:extLst>
      <p:ext uri="{BB962C8B-B14F-4D97-AF65-F5344CB8AC3E}">
        <p14:creationId xmlns:p14="http://schemas.microsoft.com/office/powerpoint/2010/main" val="216418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C6C84-BF93-0616-AE51-851F638BCBDD}"/>
              </a:ext>
            </a:extLst>
          </p:cNvPr>
          <p:cNvSpPr>
            <a:spLocks noGrp="1"/>
          </p:cNvSpPr>
          <p:nvPr>
            <p:ph type="title"/>
          </p:nvPr>
        </p:nvSpPr>
        <p:spPr/>
        <p:txBody>
          <a:bodyPr/>
          <a:lstStyle/>
          <a:p>
            <a:r>
              <a:rPr lang="en-US" dirty="0"/>
              <a:t>OAA Reauthorization + SCSEP Funding</a:t>
            </a:r>
          </a:p>
        </p:txBody>
      </p:sp>
      <p:sp>
        <p:nvSpPr>
          <p:cNvPr id="3" name="Content Placeholder 2">
            <a:extLst>
              <a:ext uri="{FF2B5EF4-FFF2-40B4-BE49-F238E27FC236}">
                <a16:creationId xmlns:a16="http://schemas.microsoft.com/office/drawing/2014/main" id="{91A0E18A-CBF5-27BF-8108-DB8F88E76568}"/>
              </a:ext>
            </a:extLst>
          </p:cNvPr>
          <p:cNvSpPr>
            <a:spLocks noGrp="1"/>
          </p:cNvSpPr>
          <p:nvPr>
            <p:ph idx="1"/>
          </p:nvPr>
        </p:nvSpPr>
        <p:spPr/>
        <p:txBody>
          <a:bodyPr>
            <a:normAutofit/>
          </a:bodyPr>
          <a:lstStyle/>
          <a:p>
            <a:r>
              <a:rPr lang="en-US" b="1" dirty="0"/>
              <a:t>Funding is a problem now and in the future</a:t>
            </a:r>
          </a:p>
          <a:p>
            <a:pPr lvl="1">
              <a:buFont typeface="Arial" panose="020B0604020202020204" pitchFamily="34" charset="0"/>
              <a:buChar char="•"/>
            </a:pPr>
            <a:r>
              <a:rPr lang="en-US" dirty="0"/>
              <a:t>The Committee provides no funding for the CSEP program. The Committee notes that the last comprehensive evaluation of the program found that it led to unsubsidized employment for less than half of program participants available for employment with worse outcomes for participants with a disability, older adults, and participants with lower levels of education.</a:t>
            </a:r>
          </a:p>
          <a:p>
            <a:r>
              <a:rPr lang="en-US" b="1" dirty="0"/>
              <a:t>…but can be overcome</a:t>
            </a:r>
          </a:p>
        </p:txBody>
      </p:sp>
      <p:pic>
        <p:nvPicPr>
          <p:cNvPr id="4" name="Picture 3" descr="Text&#10;&#10;Description automatically generated with medium confidence">
            <a:extLst>
              <a:ext uri="{FF2B5EF4-FFF2-40B4-BE49-F238E27FC236}">
                <a16:creationId xmlns:a16="http://schemas.microsoft.com/office/drawing/2014/main" id="{0446D4FC-3C02-C7A9-6692-E0416B7EFA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4733" y="6336733"/>
            <a:ext cx="1508074" cy="382694"/>
          </a:xfrm>
          <a:prstGeom prst="rect">
            <a:avLst/>
          </a:prstGeom>
        </p:spPr>
      </p:pic>
    </p:spTree>
    <p:extLst>
      <p:ext uri="{BB962C8B-B14F-4D97-AF65-F5344CB8AC3E}">
        <p14:creationId xmlns:p14="http://schemas.microsoft.com/office/powerpoint/2010/main" val="510589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6" name="Freeform: Shape 15">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5" name="Title 4">
            <a:extLst>
              <a:ext uri="{FF2B5EF4-FFF2-40B4-BE49-F238E27FC236}">
                <a16:creationId xmlns:a16="http://schemas.microsoft.com/office/drawing/2014/main" id="{2C834A19-33DB-625B-471B-BC47BEC17992}"/>
              </a:ext>
            </a:extLst>
          </p:cNvPr>
          <p:cNvSpPr>
            <a:spLocks noGrp="1"/>
          </p:cNvSpPr>
          <p:nvPr>
            <p:ph type="title"/>
          </p:nvPr>
        </p:nvSpPr>
        <p:spPr>
          <a:xfrm>
            <a:off x="994087" y="1130603"/>
            <a:ext cx="3342442" cy="4596794"/>
          </a:xfrm>
        </p:spPr>
        <p:txBody>
          <a:bodyPr anchor="ctr">
            <a:normAutofit/>
          </a:bodyPr>
          <a:lstStyle/>
          <a:p>
            <a:r>
              <a:rPr lang="en-US" sz="3200" dirty="0">
                <a:solidFill>
                  <a:srgbClr val="EBEBEB"/>
                </a:solidFill>
              </a:rPr>
              <a:t>Coordinated Outreach + Education</a:t>
            </a:r>
          </a:p>
        </p:txBody>
      </p:sp>
      <p:sp>
        <p:nvSpPr>
          <p:cNvPr id="3" name="Content Placeholder 2">
            <a:extLst>
              <a:ext uri="{FF2B5EF4-FFF2-40B4-BE49-F238E27FC236}">
                <a16:creationId xmlns:a16="http://schemas.microsoft.com/office/drawing/2014/main" id="{6FA06F0C-3E71-A6D1-1741-9A636D66B8D5}"/>
              </a:ext>
            </a:extLst>
          </p:cNvPr>
          <p:cNvSpPr>
            <a:spLocks noGrp="1"/>
          </p:cNvSpPr>
          <p:nvPr>
            <p:ph idx="1"/>
          </p:nvPr>
        </p:nvSpPr>
        <p:spPr>
          <a:xfrm>
            <a:off x="5142960" y="268318"/>
            <a:ext cx="6625705" cy="6271693"/>
          </a:xfrm>
        </p:spPr>
        <p:txBody>
          <a:bodyPr anchor="ctr">
            <a:normAutofit/>
          </a:bodyPr>
          <a:lstStyle/>
          <a:p>
            <a:pPr>
              <a:lnSpc>
                <a:spcPct val="90000"/>
              </a:lnSpc>
            </a:pPr>
            <a:r>
              <a:rPr lang="en-US" dirty="0"/>
              <a:t>Share political and policy intel to best position the American Workforce Coalition and its members (you)	</a:t>
            </a:r>
          </a:p>
          <a:p>
            <a:pPr>
              <a:lnSpc>
                <a:spcPct val="90000"/>
              </a:lnSpc>
            </a:pPr>
            <a:endParaRPr lang="en-US" dirty="0"/>
          </a:p>
          <a:p>
            <a:pPr>
              <a:lnSpc>
                <a:spcPct val="90000"/>
              </a:lnSpc>
            </a:pPr>
            <a:r>
              <a:rPr lang="en-US" dirty="0"/>
              <a:t>Engage directly with Capitol Hill, focusing on key committees of jurisdiction and geographies where you operate SCSEP or related programs </a:t>
            </a:r>
          </a:p>
          <a:p>
            <a:pPr lvl="1">
              <a:buFont typeface="Arial" panose="020B0604020202020204" pitchFamily="34" charset="0"/>
              <a:buChar char="•"/>
            </a:pPr>
            <a:r>
              <a:rPr lang="en-US" dirty="0"/>
              <a:t>Meet with key Leaders, including the people cutting you</a:t>
            </a:r>
          </a:p>
          <a:p>
            <a:pPr lvl="1">
              <a:buFont typeface="Arial" panose="020B0604020202020204" pitchFamily="34" charset="0"/>
              <a:buChar char="•"/>
            </a:pPr>
            <a:r>
              <a:rPr lang="en-US" dirty="0"/>
              <a:t>Focus on in state meetings</a:t>
            </a:r>
          </a:p>
          <a:p>
            <a:pPr lvl="1">
              <a:buFont typeface="Arial" panose="020B0604020202020204" pitchFamily="34" charset="0"/>
              <a:buChar char="•"/>
            </a:pPr>
            <a:r>
              <a:rPr lang="en-US" dirty="0"/>
              <a:t>Senate is your defensive wall (Collins, Murray)</a:t>
            </a:r>
          </a:p>
          <a:p>
            <a:pPr>
              <a:lnSpc>
                <a:spcPct val="90000"/>
              </a:lnSpc>
            </a:pPr>
            <a:endParaRPr lang="en-US" dirty="0"/>
          </a:p>
          <a:p>
            <a:pPr>
              <a:lnSpc>
                <a:spcPct val="90000"/>
              </a:lnSpc>
            </a:pPr>
            <a:r>
              <a:rPr lang="en-US" dirty="0"/>
              <a:t>Use consistent messaging and relay feedback to adjust for Republican or Democrat offices (and leverage the insights here on the nuances in messaging for the 5 families in the Republican Party)</a:t>
            </a:r>
          </a:p>
          <a:p>
            <a:pPr lvl="1">
              <a:lnSpc>
                <a:spcPct val="90000"/>
              </a:lnSpc>
              <a:buFont typeface="Arial" panose="020B0604020202020204" pitchFamily="34" charset="0"/>
              <a:buChar char="•"/>
            </a:pPr>
            <a:r>
              <a:rPr lang="en-US" dirty="0"/>
              <a:t>Define success and needed reforms</a:t>
            </a:r>
          </a:p>
          <a:p>
            <a:pPr>
              <a:lnSpc>
                <a:spcPct val="90000"/>
              </a:lnSpc>
            </a:pPr>
            <a:endParaRPr lang="en-US" dirty="0"/>
          </a:p>
        </p:txBody>
      </p:sp>
      <p:pic>
        <p:nvPicPr>
          <p:cNvPr id="6" name="Picture 5" descr="Text&#10;&#10;Description automatically generated with medium confidence">
            <a:extLst>
              <a:ext uri="{FF2B5EF4-FFF2-40B4-BE49-F238E27FC236}">
                <a16:creationId xmlns:a16="http://schemas.microsoft.com/office/drawing/2014/main" id="{8950B6BB-5552-6CB8-8F55-BF88B96732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0890" y="6206988"/>
            <a:ext cx="1508074" cy="382694"/>
          </a:xfrm>
          <a:prstGeom prst="rect">
            <a:avLst/>
          </a:prstGeom>
        </p:spPr>
      </p:pic>
    </p:spTree>
    <p:extLst>
      <p:ext uri="{BB962C8B-B14F-4D97-AF65-F5344CB8AC3E}">
        <p14:creationId xmlns:p14="http://schemas.microsoft.com/office/powerpoint/2010/main" val="3398771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91A5E26-1F21-459D-8C03-ADB057B09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Yellow and blue symbols">
            <a:extLst>
              <a:ext uri="{FF2B5EF4-FFF2-40B4-BE49-F238E27FC236}">
                <a16:creationId xmlns:a16="http://schemas.microsoft.com/office/drawing/2014/main" id="{EBCC3311-8286-676C-7BD7-0C99FB1AC6CD}"/>
              </a:ext>
            </a:extLst>
          </p:cNvPr>
          <p:cNvPicPr>
            <a:picLocks noChangeAspect="1"/>
          </p:cNvPicPr>
          <p:nvPr/>
        </p:nvPicPr>
        <p:blipFill rotWithShape="1">
          <a:blip r:embed="rId3">
            <a:alphaModFix amt="40000"/>
          </a:blip>
          <a:srcRect t="12909" b="13562"/>
          <a:stretch/>
        </p:blipFill>
        <p:spPr>
          <a:xfrm>
            <a:off x="20" y="10"/>
            <a:ext cx="12191980" cy="6857990"/>
          </a:xfrm>
          <a:prstGeom prst="rect">
            <a:avLst/>
          </a:prstGeom>
        </p:spPr>
      </p:pic>
      <p:sp>
        <p:nvSpPr>
          <p:cNvPr id="2" name="Title 1">
            <a:extLst>
              <a:ext uri="{FF2B5EF4-FFF2-40B4-BE49-F238E27FC236}">
                <a16:creationId xmlns:a16="http://schemas.microsoft.com/office/drawing/2014/main" id="{AE325B02-0C02-1805-4C0B-0F8A3DAB5C78}"/>
              </a:ext>
            </a:extLst>
          </p:cNvPr>
          <p:cNvSpPr>
            <a:spLocks noGrp="1"/>
          </p:cNvSpPr>
          <p:nvPr>
            <p:ph type="ctrTitle"/>
          </p:nvPr>
        </p:nvSpPr>
        <p:spPr>
          <a:xfrm>
            <a:off x="1154955" y="2099733"/>
            <a:ext cx="8825658" cy="2677648"/>
          </a:xfrm>
        </p:spPr>
        <p:txBody>
          <a:bodyPr>
            <a:normAutofit/>
          </a:bodyPr>
          <a:lstStyle/>
          <a:p>
            <a:r>
              <a:rPr lang="en-US">
                <a:solidFill>
                  <a:schemeClr val="tx1"/>
                </a:solidFill>
              </a:rPr>
              <a:t>Questions + Feedback</a:t>
            </a:r>
          </a:p>
        </p:txBody>
      </p:sp>
    </p:spTree>
    <p:extLst>
      <p:ext uri="{BB962C8B-B14F-4D97-AF65-F5344CB8AC3E}">
        <p14:creationId xmlns:p14="http://schemas.microsoft.com/office/powerpoint/2010/main" val="254216609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2"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23"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5" name="Rectangle 24">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a:p>
        </p:txBody>
      </p:sp>
      <p:sp>
        <p:nvSpPr>
          <p:cNvPr id="29"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31"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2" name="Title 1">
            <a:extLst>
              <a:ext uri="{FF2B5EF4-FFF2-40B4-BE49-F238E27FC236}">
                <a16:creationId xmlns:a16="http://schemas.microsoft.com/office/drawing/2014/main" id="{1BBAADD0-375D-1873-CF4C-F302BAF4A8AC}"/>
              </a:ext>
            </a:extLst>
          </p:cNvPr>
          <p:cNvSpPr>
            <a:spLocks noGrp="1"/>
          </p:cNvSpPr>
          <p:nvPr>
            <p:ph type="title"/>
          </p:nvPr>
        </p:nvSpPr>
        <p:spPr>
          <a:xfrm>
            <a:off x="639098" y="629265"/>
            <a:ext cx="6072776" cy="1622322"/>
          </a:xfrm>
        </p:spPr>
        <p:txBody>
          <a:bodyPr vert="horz" lIns="91440" tIns="45720" rIns="91440" bIns="45720" rtlCol="0" anchor="ctr">
            <a:normAutofit/>
          </a:bodyPr>
          <a:lstStyle/>
          <a:p>
            <a:r>
              <a:rPr lang="en-US" dirty="0">
                <a:solidFill>
                  <a:srgbClr val="FFFFFF"/>
                </a:solidFill>
              </a:rPr>
              <a:t>Joel White</a:t>
            </a:r>
            <a:br>
              <a:rPr lang="en-US" dirty="0">
                <a:solidFill>
                  <a:srgbClr val="FFFFFF"/>
                </a:solidFill>
              </a:rPr>
            </a:br>
            <a:r>
              <a:rPr lang="en-US" sz="2000" dirty="0">
                <a:solidFill>
                  <a:srgbClr val="FFFFFF"/>
                </a:solidFill>
              </a:rPr>
              <a:t>President &amp; CEO, Horizon Government Affairs </a:t>
            </a:r>
            <a:br>
              <a:rPr lang="en-US" sz="2000" dirty="0">
                <a:solidFill>
                  <a:srgbClr val="FFFFFF"/>
                </a:solidFill>
              </a:rPr>
            </a:br>
            <a:r>
              <a:rPr lang="en-US" sz="2000" dirty="0">
                <a:solidFill>
                  <a:srgbClr val="FFFFFF"/>
                </a:solidFill>
              </a:rPr>
              <a:t>Republican Thought Leader &amp; Strategist</a:t>
            </a:r>
          </a:p>
        </p:txBody>
      </p:sp>
      <p:pic>
        <p:nvPicPr>
          <p:cNvPr id="9" name="Picture Placeholder 8" descr="A person in a suit and tie&#10;&#10;Description automatically generated with medium confidence">
            <a:extLst>
              <a:ext uri="{FF2B5EF4-FFF2-40B4-BE49-F238E27FC236}">
                <a16:creationId xmlns:a16="http://schemas.microsoft.com/office/drawing/2014/main" id="{D77A6161-F412-09FF-3DFA-59D84E6D618E}"/>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1" b="1685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33" name="Rectangle 32">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Oval 34">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Oval 36">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 Placeholder 3">
            <a:extLst>
              <a:ext uri="{FF2B5EF4-FFF2-40B4-BE49-F238E27FC236}">
                <a16:creationId xmlns:a16="http://schemas.microsoft.com/office/drawing/2014/main" id="{F73508EC-607C-FCBF-B5CC-A89D467F2BBF}"/>
              </a:ext>
            </a:extLst>
          </p:cNvPr>
          <p:cNvSpPr>
            <a:spLocks noGrp="1"/>
          </p:cNvSpPr>
          <p:nvPr>
            <p:ph type="body" sz="half" idx="2"/>
          </p:nvPr>
        </p:nvSpPr>
        <p:spPr>
          <a:xfrm>
            <a:off x="639098" y="2418735"/>
            <a:ext cx="6072776" cy="3811740"/>
          </a:xfrm>
        </p:spPr>
        <p:txBody>
          <a:bodyPr vert="horz" lIns="91440" tIns="45720" rIns="91440" bIns="45720" rtlCol="0" anchor="ctr">
            <a:normAutofit/>
          </a:bodyPr>
          <a:lstStyle/>
          <a:p>
            <a:r>
              <a:rPr lang="en-US" dirty="0">
                <a:solidFill>
                  <a:schemeClr val="tx1"/>
                </a:solidFill>
                <a:latin typeface="Roboto" panose="02000000000000000000" pitchFamily="2" charset="0"/>
                <a:ea typeface="Roboto" panose="02000000000000000000" pitchFamily="2" charset="0"/>
              </a:rPr>
              <a:t>Founded HGA, a bipartisan company health consultancy, in 2007</a:t>
            </a:r>
          </a:p>
          <a:p>
            <a:pPr marL="285750" indent="-285750">
              <a:buFontTx/>
              <a:buChar char="-"/>
            </a:pPr>
            <a:r>
              <a:rPr lang="en-US" dirty="0">
                <a:solidFill>
                  <a:schemeClr val="tx1"/>
                </a:solidFill>
                <a:latin typeface="Roboto" panose="02000000000000000000" pitchFamily="2" charset="0"/>
                <a:ea typeface="Roboto" panose="02000000000000000000" pitchFamily="2" charset="0"/>
              </a:rPr>
              <a:t>Worked on aging issues for 20+ years for Congress, multiple clients</a:t>
            </a:r>
          </a:p>
          <a:p>
            <a:pPr marL="285750" indent="-285750">
              <a:buFontTx/>
              <a:buChar char="-"/>
            </a:pPr>
            <a:r>
              <a:rPr lang="en-US" dirty="0">
                <a:solidFill>
                  <a:schemeClr val="tx1"/>
                </a:solidFill>
                <a:latin typeface="Roboto" panose="02000000000000000000" pitchFamily="2" charset="0"/>
                <a:ea typeface="Roboto" panose="02000000000000000000" pitchFamily="2" charset="0"/>
              </a:rPr>
              <a:t>50 laws enacted for clients</a:t>
            </a:r>
          </a:p>
          <a:p>
            <a:pPr marL="285750" indent="-285750">
              <a:buFontTx/>
              <a:buChar char="-"/>
            </a:pPr>
            <a:r>
              <a:rPr lang="en-US" dirty="0">
                <a:solidFill>
                  <a:schemeClr val="tx1"/>
                </a:solidFill>
                <a:latin typeface="Roboto" panose="02000000000000000000" pitchFamily="2" charset="0"/>
                <a:ea typeface="Roboto" panose="02000000000000000000" pitchFamily="2" charset="0"/>
              </a:rPr>
              <a:t>Dozens of regulatory wins</a:t>
            </a:r>
          </a:p>
          <a:p>
            <a:pPr marL="285750" indent="-285750">
              <a:buFontTx/>
              <a:buChar char="-"/>
            </a:pPr>
            <a:r>
              <a:rPr lang="en-US" dirty="0">
                <a:solidFill>
                  <a:schemeClr val="tx1"/>
                </a:solidFill>
                <a:latin typeface="Roboto" panose="02000000000000000000" pitchFamily="2" charset="0"/>
                <a:ea typeface="Roboto" panose="02000000000000000000" pitchFamily="2" charset="0"/>
              </a:rPr>
              <a:t>Hundreds of millions in federal, state funding</a:t>
            </a:r>
          </a:p>
          <a:p>
            <a:endParaRPr lang="en-US" dirty="0">
              <a:solidFill>
                <a:schemeClr val="tx1"/>
              </a:solidFill>
              <a:latin typeface="Roboto" panose="02000000000000000000" pitchFamily="2" charset="0"/>
              <a:ea typeface="Roboto" panose="02000000000000000000" pitchFamily="2" charset="0"/>
            </a:endParaRPr>
          </a:p>
          <a:p>
            <a:r>
              <a:rPr lang="en-US" dirty="0">
                <a:solidFill>
                  <a:schemeClr val="tx1"/>
                </a:solidFill>
                <a:latin typeface="Roboto" panose="02000000000000000000" pitchFamily="2" charset="0"/>
                <a:ea typeface="Roboto" panose="02000000000000000000" pitchFamily="2" charset="0"/>
              </a:rPr>
              <a:t>Former Staff Director, Ways and Means Health Subcommittee</a:t>
            </a:r>
          </a:p>
          <a:p>
            <a:pPr marL="285750" indent="-285750">
              <a:buFontTx/>
              <a:buChar char="-"/>
            </a:pPr>
            <a:r>
              <a:rPr lang="en-US" dirty="0">
                <a:solidFill>
                  <a:schemeClr val="tx1"/>
                </a:solidFill>
                <a:latin typeface="Roboto" panose="02000000000000000000" pitchFamily="2" charset="0"/>
                <a:ea typeface="Roboto" panose="02000000000000000000" pitchFamily="2" charset="0"/>
              </a:rPr>
              <a:t>Wrote nine laws</a:t>
            </a:r>
          </a:p>
          <a:p>
            <a:pPr marL="285750" indent="-285750">
              <a:buFontTx/>
              <a:buChar char="-"/>
            </a:pPr>
            <a:r>
              <a:rPr lang="en-US" dirty="0">
                <a:solidFill>
                  <a:schemeClr val="tx1"/>
                </a:solidFill>
                <a:latin typeface="Roboto" panose="02000000000000000000" pitchFamily="2" charset="0"/>
                <a:ea typeface="Roboto" panose="02000000000000000000" pitchFamily="2" charset="0"/>
              </a:rPr>
              <a:t>Created Part D benefit, Part B drug reimbursement, HSAs</a:t>
            </a:r>
          </a:p>
          <a:p>
            <a:pPr marL="285750" indent="-285750">
              <a:buFontTx/>
              <a:buChar char="-"/>
            </a:pPr>
            <a:r>
              <a:rPr lang="en-US" dirty="0">
                <a:solidFill>
                  <a:schemeClr val="tx1"/>
                </a:solidFill>
                <a:latin typeface="Roboto" panose="02000000000000000000" pitchFamily="2" charset="0"/>
                <a:ea typeface="Roboto" panose="02000000000000000000" pitchFamily="2" charset="0"/>
              </a:rPr>
              <a:t>Produced more than 100 hearings</a:t>
            </a:r>
          </a:p>
          <a:p>
            <a:pPr>
              <a:buFont typeface="Wingdings 3" charset="2"/>
              <a:buChar char=""/>
            </a:pPr>
            <a:endParaRPr lang="en-US" dirty="0">
              <a:solidFill>
                <a:srgbClr val="FFFFFF"/>
              </a:solidFill>
            </a:endParaRPr>
          </a:p>
        </p:txBody>
      </p:sp>
      <p:pic>
        <p:nvPicPr>
          <p:cNvPr id="3" name="Picture 2" descr="A purple line on a black background&#10;&#10;Description automatically generated">
            <a:extLst>
              <a:ext uri="{FF2B5EF4-FFF2-40B4-BE49-F238E27FC236}">
                <a16:creationId xmlns:a16="http://schemas.microsoft.com/office/drawing/2014/main" id="{C52F4650-7D44-5E76-7E18-0DB2A069F2AC}"/>
              </a:ext>
            </a:extLst>
          </p:cNvPr>
          <p:cNvPicPr>
            <a:picLocks noChangeAspect="1"/>
          </p:cNvPicPr>
          <p:nvPr/>
        </p:nvPicPr>
        <p:blipFill>
          <a:blip r:embed="rId4"/>
          <a:stretch>
            <a:fillRect/>
          </a:stretch>
        </p:blipFill>
        <p:spPr>
          <a:xfrm>
            <a:off x="10566407" y="6423029"/>
            <a:ext cx="1237368" cy="324635"/>
          </a:xfrm>
          <a:prstGeom prst="rect">
            <a:avLst/>
          </a:prstGeom>
        </p:spPr>
      </p:pic>
    </p:spTree>
    <p:extLst>
      <p:ext uri="{BB962C8B-B14F-4D97-AF65-F5344CB8AC3E}">
        <p14:creationId xmlns:p14="http://schemas.microsoft.com/office/powerpoint/2010/main" val="230745221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txBody>
            <a:bodyPr/>
            <a:lstStyle/>
            <a:p>
              <a:endParaRPr lang="en-US"/>
            </a:p>
          </p:txBody>
        </p:sp>
      </p:grpSp>
      <p:sp>
        <p:nvSpPr>
          <p:cNvPr id="2" name="Title 1">
            <a:extLst>
              <a:ext uri="{FF2B5EF4-FFF2-40B4-BE49-F238E27FC236}">
                <a16:creationId xmlns:a16="http://schemas.microsoft.com/office/drawing/2014/main" id="{6A3FB4BF-1191-F693-5833-AE034A904DD5}"/>
              </a:ext>
            </a:extLst>
          </p:cNvPr>
          <p:cNvSpPr>
            <a:spLocks noGrp="1"/>
          </p:cNvSpPr>
          <p:nvPr>
            <p:ph type="title"/>
          </p:nvPr>
        </p:nvSpPr>
        <p:spPr>
          <a:xfrm>
            <a:off x="1000372" y="1209957"/>
            <a:ext cx="3034580" cy="4438087"/>
          </a:xfrm>
        </p:spPr>
        <p:txBody>
          <a:bodyPr anchor="ctr">
            <a:normAutofit/>
          </a:bodyPr>
          <a:lstStyle/>
          <a:p>
            <a:pPr algn="r"/>
            <a:r>
              <a:rPr lang="en-US" sz="3200">
                <a:solidFill>
                  <a:schemeClr val="tx1"/>
                </a:solidFill>
              </a:rPr>
              <a:t>Agenda</a:t>
            </a: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158336C-72EB-3A0B-9DFE-29A47726BE17}"/>
              </a:ext>
            </a:extLst>
          </p:cNvPr>
          <p:cNvSpPr>
            <a:spLocks noGrp="1"/>
          </p:cNvSpPr>
          <p:nvPr>
            <p:ph idx="1"/>
          </p:nvPr>
        </p:nvSpPr>
        <p:spPr>
          <a:xfrm>
            <a:off x="4533369" y="1496907"/>
            <a:ext cx="6484170" cy="4739950"/>
          </a:xfrm>
        </p:spPr>
        <p:txBody>
          <a:bodyPr anchor="ctr">
            <a:normAutofit/>
          </a:bodyPr>
          <a:lstStyle/>
          <a:p>
            <a:pPr>
              <a:lnSpc>
                <a:spcPct val="150000"/>
              </a:lnSpc>
            </a:pPr>
            <a:r>
              <a:rPr lang="en-US" sz="2000" dirty="0">
                <a:solidFill>
                  <a:schemeClr val="tx1"/>
                </a:solidFill>
              </a:rPr>
              <a:t>Understanding the Republican Party</a:t>
            </a:r>
          </a:p>
          <a:p>
            <a:pPr>
              <a:lnSpc>
                <a:spcPct val="150000"/>
              </a:lnSpc>
            </a:pPr>
            <a:r>
              <a:rPr lang="en-US" sz="2000" dirty="0">
                <a:solidFill>
                  <a:schemeClr val="tx1"/>
                </a:solidFill>
              </a:rPr>
              <a:t>Approaching Each of the 5 Families </a:t>
            </a:r>
          </a:p>
          <a:p>
            <a:pPr>
              <a:lnSpc>
                <a:spcPct val="150000"/>
              </a:lnSpc>
            </a:pPr>
            <a:r>
              <a:rPr lang="en-US" sz="2000" dirty="0">
                <a:solidFill>
                  <a:schemeClr val="tx1"/>
                </a:solidFill>
              </a:rPr>
              <a:t>What Can Be Done Considering the DC Environment?</a:t>
            </a:r>
          </a:p>
          <a:p>
            <a:pPr>
              <a:lnSpc>
                <a:spcPct val="150000"/>
              </a:lnSpc>
            </a:pPr>
            <a:r>
              <a:rPr lang="en-US" sz="2000" dirty="0">
                <a:solidFill>
                  <a:schemeClr val="tx1"/>
                </a:solidFill>
              </a:rPr>
              <a:t>Q + A</a:t>
            </a:r>
          </a:p>
          <a:p>
            <a:endParaRPr lang="en-US" dirty="0">
              <a:solidFill>
                <a:schemeClr val="tx1"/>
              </a:solidFill>
            </a:endParaRPr>
          </a:p>
          <a:p>
            <a:endParaRPr lang="en-US" dirty="0">
              <a:solidFill>
                <a:schemeClr val="tx1"/>
              </a:solidFill>
            </a:endParaRPr>
          </a:p>
        </p:txBody>
      </p:sp>
      <p:pic>
        <p:nvPicPr>
          <p:cNvPr id="4" name="Picture 3" descr="A purple line on a black background&#10;&#10;Description automatically generated">
            <a:extLst>
              <a:ext uri="{FF2B5EF4-FFF2-40B4-BE49-F238E27FC236}">
                <a16:creationId xmlns:a16="http://schemas.microsoft.com/office/drawing/2014/main" id="{125AA8C4-07D9-CAE6-9377-CBFB00DE5240}"/>
              </a:ext>
            </a:extLst>
          </p:cNvPr>
          <p:cNvPicPr>
            <a:picLocks noChangeAspect="1"/>
          </p:cNvPicPr>
          <p:nvPr/>
        </p:nvPicPr>
        <p:blipFill>
          <a:blip r:embed="rId3"/>
          <a:stretch>
            <a:fillRect/>
          </a:stretch>
        </p:blipFill>
        <p:spPr>
          <a:xfrm>
            <a:off x="9691831" y="5987050"/>
            <a:ext cx="1237368" cy="324635"/>
          </a:xfrm>
          <a:prstGeom prst="rect">
            <a:avLst/>
          </a:prstGeom>
        </p:spPr>
      </p:pic>
    </p:spTree>
    <p:extLst>
      <p:ext uri="{BB962C8B-B14F-4D97-AF65-F5344CB8AC3E}">
        <p14:creationId xmlns:p14="http://schemas.microsoft.com/office/powerpoint/2010/main" val="366510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97EF5-DB79-4CD3-DFF1-B8337AEAC5F8}"/>
              </a:ext>
            </a:extLst>
          </p:cNvPr>
          <p:cNvSpPr>
            <a:spLocks noGrp="1"/>
          </p:cNvSpPr>
          <p:nvPr>
            <p:ph type="title"/>
          </p:nvPr>
        </p:nvSpPr>
        <p:spPr/>
        <p:txBody>
          <a:bodyPr/>
          <a:lstStyle/>
          <a:p>
            <a:r>
              <a:rPr lang="en-US" dirty="0"/>
              <a:t>Understanding the Republican Party</a:t>
            </a:r>
          </a:p>
        </p:txBody>
      </p:sp>
      <p:sp>
        <p:nvSpPr>
          <p:cNvPr id="3" name="Text Placeholder 2">
            <a:extLst>
              <a:ext uri="{FF2B5EF4-FFF2-40B4-BE49-F238E27FC236}">
                <a16:creationId xmlns:a16="http://schemas.microsoft.com/office/drawing/2014/main" id="{870A9B79-AD79-193B-C039-D591871268F5}"/>
              </a:ext>
            </a:extLst>
          </p:cNvPr>
          <p:cNvSpPr>
            <a:spLocks noGrp="1"/>
          </p:cNvSpPr>
          <p:nvPr>
            <p:ph type="body" idx="1"/>
          </p:nvPr>
        </p:nvSpPr>
        <p:spPr/>
        <p:txBody>
          <a:bodyPr/>
          <a:lstStyle/>
          <a:p>
            <a:endParaRPr lang="en-US" dirty="0"/>
          </a:p>
        </p:txBody>
      </p:sp>
      <p:pic>
        <p:nvPicPr>
          <p:cNvPr id="5" name="Picture 4" descr="A red and blue elephant with stars&#10;&#10;Description automatically generated">
            <a:extLst>
              <a:ext uri="{FF2B5EF4-FFF2-40B4-BE49-F238E27FC236}">
                <a16:creationId xmlns:a16="http://schemas.microsoft.com/office/drawing/2014/main" id="{B74C5807-A6FC-95D9-CEB6-DFEE6648DC76}"/>
              </a:ext>
            </a:extLst>
          </p:cNvPr>
          <p:cNvPicPr>
            <a:picLocks noChangeAspect="1"/>
          </p:cNvPicPr>
          <p:nvPr/>
        </p:nvPicPr>
        <p:blipFill>
          <a:blip r:embed="rId2"/>
          <a:stretch>
            <a:fillRect/>
          </a:stretch>
        </p:blipFill>
        <p:spPr>
          <a:xfrm>
            <a:off x="6895559" y="1673655"/>
            <a:ext cx="4820024" cy="4291802"/>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049F1520-14D6-4C56-1981-DE4116F830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9118" y="6246458"/>
            <a:ext cx="1508074" cy="382694"/>
          </a:xfrm>
          <a:prstGeom prst="rect">
            <a:avLst/>
          </a:prstGeom>
        </p:spPr>
      </p:pic>
    </p:spTree>
    <p:extLst>
      <p:ext uri="{BB962C8B-B14F-4D97-AF65-F5344CB8AC3E}">
        <p14:creationId xmlns:p14="http://schemas.microsoft.com/office/powerpoint/2010/main" val="3132040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8F66A-D029-4CA8-A615-FD1A10F895DD}"/>
              </a:ext>
            </a:extLst>
          </p:cNvPr>
          <p:cNvSpPr>
            <a:spLocks noGrp="1"/>
          </p:cNvSpPr>
          <p:nvPr>
            <p:ph type="title"/>
          </p:nvPr>
        </p:nvSpPr>
        <p:spPr>
          <a:xfrm>
            <a:off x="1154954" y="973668"/>
            <a:ext cx="9444359" cy="706964"/>
          </a:xfrm>
        </p:spPr>
        <p:txBody>
          <a:bodyPr/>
          <a:lstStyle/>
          <a:p>
            <a:r>
              <a:rPr lang="en-US" dirty="0"/>
              <a:t>MAGA Ascendent</a:t>
            </a:r>
          </a:p>
        </p:txBody>
      </p:sp>
      <p:pic>
        <p:nvPicPr>
          <p:cNvPr id="5" name="Picture 4">
            <a:extLst>
              <a:ext uri="{FF2B5EF4-FFF2-40B4-BE49-F238E27FC236}">
                <a16:creationId xmlns:a16="http://schemas.microsoft.com/office/drawing/2014/main" id="{DDE31D02-4F6C-FD38-C4BF-81BE491CE421}"/>
              </a:ext>
            </a:extLst>
          </p:cNvPr>
          <p:cNvPicPr>
            <a:picLocks noChangeAspect="1"/>
          </p:cNvPicPr>
          <p:nvPr/>
        </p:nvPicPr>
        <p:blipFill>
          <a:blip r:embed="rId3"/>
          <a:stretch>
            <a:fillRect/>
          </a:stretch>
        </p:blipFill>
        <p:spPr>
          <a:xfrm>
            <a:off x="3039413" y="2522649"/>
            <a:ext cx="5726135" cy="3795609"/>
          </a:xfrm>
          <a:prstGeom prst="rect">
            <a:avLst/>
          </a:prstGeom>
        </p:spPr>
      </p:pic>
    </p:spTree>
    <p:extLst>
      <p:ext uri="{BB962C8B-B14F-4D97-AF65-F5344CB8AC3E}">
        <p14:creationId xmlns:p14="http://schemas.microsoft.com/office/powerpoint/2010/main" val="2241443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A814A5-DC98-1C8D-9966-5A641208F0F2}"/>
              </a:ext>
            </a:extLst>
          </p:cNvPr>
          <p:cNvSpPr>
            <a:spLocks noGrp="1"/>
          </p:cNvSpPr>
          <p:nvPr>
            <p:ph type="title"/>
          </p:nvPr>
        </p:nvSpPr>
        <p:spPr/>
        <p:txBody>
          <a:bodyPr/>
          <a:lstStyle/>
          <a:p>
            <a:r>
              <a:rPr lang="en-US" dirty="0"/>
              <a:t>The Most Important Thing - Elections</a:t>
            </a:r>
          </a:p>
        </p:txBody>
      </p:sp>
      <p:sp>
        <p:nvSpPr>
          <p:cNvPr id="5" name="Content Placeholder 4">
            <a:extLst>
              <a:ext uri="{FF2B5EF4-FFF2-40B4-BE49-F238E27FC236}">
                <a16:creationId xmlns:a16="http://schemas.microsoft.com/office/drawing/2014/main" id="{0B9A5FF3-D74D-7643-FECA-6FC47AE7858D}"/>
              </a:ext>
            </a:extLst>
          </p:cNvPr>
          <p:cNvSpPr>
            <a:spLocks noGrp="1"/>
          </p:cNvSpPr>
          <p:nvPr>
            <p:ph idx="1"/>
          </p:nvPr>
        </p:nvSpPr>
        <p:spPr>
          <a:xfrm>
            <a:off x="244699" y="2408086"/>
            <a:ext cx="5630801" cy="4016242"/>
          </a:xfrm>
        </p:spPr>
        <p:txBody>
          <a:bodyPr>
            <a:normAutofit/>
          </a:bodyPr>
          <a:lstStyle/>
          <a:p>
            <a:r>
              <a:rPr lang="en-US" dirty="0"/>
              <a:t>Dynamic - Rolling primaries from now to Aug.</a:t>
            </a:r>
          </a:p>
          <a:p>
            <a:r>
              <a:rPr lang="en-US" dirty="0"/>
              <a:t>Chip Roy’s “name one thing we have done” </a:t>
            </a:r>
          </a:p>
          <a:p>
            <a:r>
              <a:rPr lang="en-US" dirty="0"/>
              <a:t>Focus on November and winning messages to take the WH and flip the Senate</a:t>
            </a:r>
          </a:p>
          <a:p>
            <a:r>
              <a:rPr lang="en-US" dirty="0"/>
              <a:t>Elevate Key Issues that differentiate with Biden, Democrats, and that rally the base:</a:t>
            </a:r>
          </a:p>
          <a:p>
            <a:pPr lvl="1">
              <a:buFont typeface="Arial" panose="020B0604020202020204" pitchFamily="34" charset="0"/>
              <a:buChar char="•"/>
            </a:pPr>
            <a:r>
              <a:rPr lang="en-US" dirty="0"/>
              <a:t>Border Security and Immigration</a:t>
            </a:r>
          </a:p>
          <a:p>
            <a:pPr lvl="1">
              <a:buFont typeface="Arial" panose="020B0604020202020204" pitchFamily="34" charset="0"/>
              <a:buChar char="•"/>
            </a:pPr>
            <a:r>
              <a:rPr lang="en-US" dirty="0"/>
              <a:t>Tax Cuts</a:t>
            </a:r>
          </a:p>
          <a:p>
            <a:pPr lvl="1">
              <a:buFont typeface="Arial" panose="020B0604020202020204" pitchFamily="34" charset="0"/>
              <a:buChar char="•"/>
            </a:pPr>
            <a:r>
              <a:rPr lang="en-US" dirty="0"/>
              <a:t>Lower costs/better economy</a:t>
            </a:r>
          </a:p>
          <a:p>
            <a:pPr lvl="1">
              <a:buFont typeface="Arial" panose="020B0604020202020204" pitchFamily="34" charset="0"/>
              <a:buChar char="•"/>
            </a:pPr>
            <a:r>
              <a:rPr lang="en-US" dirty="0"/>
              <a:t>Crime</a:t>
            </a:r>
          </a:p>
        </p:txBody>
      </p:sp>
      <p:pic>
        <p:nvPicPr>
          <p:cNvPr id="6" name="Picture 5">
            <a:extLst>
              <a:ext uri="{FF2B5EF4-FFF2-40B4-BE49-F238E27FC236}">
                <a16:creationId xmlns:a16="http://schemas.microsoft.com/office/drawing/2014/main" id="{B6B15655-D15E-9A75-EA15-9AD495BA0C05}"/>
              </a:ext>
            </a:extLst>
          </p:cNvPr>
          <p:cNvPicPr>
            <a:picLocks noChangeAspect="1"/>
          </p:cNvPicPr>
          <p:nvPr/>
        </p:nvPicPr>
        <p:blipFill rotWithShape="1">
          <a:blip r:embed="rId2"/>
          <a:srcRect l="20893" t="32540" r="35178" b="9047"/>
          <a:stretch/>
        </p:blipFill>
        <p:spPr>
          <a:xfrm>
            <a:off x="5875500" y="2310379"/>
            <a:ext cx="5630801" cy="4211656"/>
          </a:xfrm>
          <a:prstGeom prst="rect">
            <a:avLst/>
          </a:prstGeom>
        </p:spPr>
      </p:pic>
    </p:spTree>
    <p:extLst>
      <p:ext uri="{BB962C8B-B14F-4D97-AF65-F5344CB8AC3E}">
        <p14:creationId xmlns:p14="http://schemas.microsoft.com/office/powerpoint/2010/main" val="1872276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9"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20"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2" name="Rectangle 21">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F0FF8DE3-D657-6913-CFBA-E5B723B3754A}"/>
              </a:ext>
            </a:extLst>
          </p:cNvPr>
          <p:cNvSpPr txBox="1"/>
          <p:nvPr/>
        </p:nvSpPr>
        <p:spPr>
          <a:xfrm>
            <a:off x="1154954" y="973668"/>
            <a:ext cx="8761413" cy="706964"/>
          </a:xfrm>
          <a:prstGeom prst="rect">
            <a:avLst/>
          </a:prstGeom>
        </p:spPr>
        <p:txBody>
          <a:bodyPr vert="horz" lIns="91440" tIns="45720" rIns="91440" bIns="45720" rtlCol="0" anchor="ctr">
            <a:normAutofit/>
          </a:bodyPr>
          <a:lstStyle/>
          <a:p>
            <a:pPr>
              <a:spcBef>
                <a:spcPct val="0"/>
              </a:spcBef>
              <a:spcAft>
                <a:spcPts val="600"/>
              </a:spcAft>
            </a:pPr>
            <a:r>
              <a:rPr lang="en-US" sz="3600" dirty="0">
                <a:solidFill>
                  <a:schemeClr val="bg2"/>
                </a:solidFill>
                <a:latin typeface="+mj-lt"/>
                <a:ea typeface="+mj-ea"/>
                <a:cs typeface="+mj-cs"/>
              </a:rPr>
              <a:t>WHO IS SPEAKER JOHNSON?</a:t>
            </a:r>
          </a:p>
        </p:txBody>
      </p:sp>
      <p:sp>
        <p:nvSpPr>
          <p:cNvPr id="3" name="TextBox 2">
            <a:extLst>
              <a:ext uri="{FF2B5EF4-FFF2-40B4-BE49-F238E27FC236}">
                <a16:creationId xmlns:a16="http://schemas.microsoft.com/office/drawing/2014/main" id="{8E871239-9056-54E6-22ED-1155D63FEE38}"/>
              </a:ext>
            </a:extLst>
          </p:cNvPr>
          <p:cNvSpPr txBox="1"/>
          <p:nvPr/>
        </p:nvSpPr>
        <p:spPr>
          <a:xfrm>
            <a:off x="388225" y="2389567"/>
            <a:ext cx="7565677" cy="4266437"/>
          </a:xfrm>
          <a:prstGeom prst="rect">
            <a:avLst/>
          </a:prstGeom>
        </p:spPr>
        <p:txBody>
          <a:bodyPr vert="horz" lIns="91440" tIns="45720" rIns="91440" bIns="45720" rtlCol="0" anchor="ctr">
            <a:normAutofit/>
          </a:bodyPr>
          <a:lstStyle/>
          <a:p>
            <a:pPr marL="285750" indent="-285750">
              <a:lnSpc>
                <a:spcPct val="140000"/>
              </a:lnSpc>
              <a:spcBef>
                <a:spcPts val="1000"/>
              </a:spcBef>
              <a:buClr>
                <a:schemeClr val="accent1"/>
              </a:buClr>
              <a:buSzPct val="80000"/>
              <a:buFont typeface="Wingdings 3" charset="2"/>
              <a:buChar char=""/>
            </a:pPr>
            <a:r>
              <a:rPr lang="en-US" dirty="0">
                <a:solidFill>
                  <a:schemeClr val="tx1">
                    <a:lumMod val="75000"/>
                    <a:lumOff val="25000"/>
                  </a:schemeClr>
                </a:solidFill>
                <a:cs typeface="Arial" panose="020B0604020202020204" pitchFamily="34" charset="0"/>
              </a:rPr>
              <a:t>Socially and fiscally very conservative, Trump inner-circle, MAGA/Freedom Caucus wing of party</a:t>
            </a:r>
          </a:p>
          <a:p>
            <a:pPr marL="285750" marR="0" indent="-285750">
              <a:lnSpc>
                <a:spcPct val="140000"/>
              </a:lnSpc>
              <a:spcBef>
                <a:spcPts val="1000"/>
              </a:spcBef>
              <a:buClr>
                <a:schemeClr val="accent1"/>
              </a:buClr>
              <a:buSzPct val="80000"/>
              <a:buFont typeface="Wingdings 3" charset="2"/>
              <a:buChar char=""/>
            </a:pPr>
            <a:r>
              <a:rPr lang="en-US" dirty="0">
                <a:solidFill>
                  <a:schemeClr val="tx1">
                    <a:lumMod val="75000"/>
                    <a:lumOff val="25000"/>
                  </a:schemeClr>
                </a:solidFill>
                <a:effectLst/>
                <a:cs typeface="Arial" panose="020B0604020202020204" pitchFamily="34" charset="0"/>
              </a:rPr>
              <a:t>Focused on border security, immigration, and reining in federal spending</a:t>
            </a:r>
          </a:p>
          <a:p>
            <a:pPr marL="285750" marR="0" indent="-285750">
              <a:lnSpc>
                <a:spcPct val="140000"/>
              </a:lnSpc>
              <a:spcBef>
                <a:spcPts val="1000"/>
              </a:spcBef>
              <a:buClr>
                <a:schemeClr val="accent1"/>
              </a:buClr>
              <a:buSzPct val="80000"/>
              <a:buFont typeface="Wingdings 3" charset="2"/>
              <a:buChar char=""/>
            </a:pPr>
            <a:r>
              <a:rPr lang="en-US" dirty="0">
                <a:solidFill>
                  <a:schemeClr val="tx1">
                    <a:lumMod val="75000"/>
                    <a:lumOff val="25000"/>
                  </a:schemeClr>
                </a:solidFill>
                <a:cs typeface="Arial" panose="020B0604020202020204" pitchFamily="34" charset="0"/>
              </a:rPr>
              <a:t>Election has electrified Senate MAGA Republicans (Cotton, Marshall, Tuberville, etc.), creating issues for McConnell</a:t>
            </a:r>
            <a:endParaRPr lang="en-US" sz="800" dirty="0">
              <a:solidFill>
                <a:schemeClr val="tx1">
                  <a:lumMod val="75000"/>
                  <a:lumOff val="25000"/>
                </a:schemeClr>
              </a:solidFill>
              <a:effectLst/>
              <a:cs typeface="Arial" panose="020B0604020202020204" pitchFamily="34" charset="0"/>
            </a:endParaRPr>
          </a:p>
        </p:txBody>
      </p:sp>
      <p:pic>
        <p:nvPicPr>
          <p:cNvPr id="5" name="Picture 4" descr="A group of men in suits&#10;&#10;Description automatically generated">
            <a:extLst>
              <a:ext uri="{FF2B5EF4-FFF2-40B4-BE49-F238E27FC236}">
                <a16:creationId xmlns:a16="http://schemas.microsoft.com/office/drawing/2014/main" id="{637D2B69-1D81-8776-2EAE-0CE9FC8C5F2F}"/>
              </a:ext>
            </a:extLst>
          </p:cNvPr>
          <p:cNvPicPr>
            <a:picLocks noChangeAspect="1"/>
          </p:cNvPicPr>
          <p:nvPr/>
        </p:nvPicPr>
        <p:blipFill rotWithShape="1">
          <a:blip r:embed="rId4"/>
          <a:srcRect l="21387" r="22127" b="1"/>
          <a:stretch/>
        </p:blipFill>
        <p:spPr>
          <a:xfrm>
            <a:off x="8020571" y="2775951"/>
            <a:ext cx="3080048" cy="3067163"/>
          </a:xfrm>
          <a:prstGeom prst="roundRect">
            <a:avLst>
              <a:gd name="adj" fmla="val 1858"/>
            </a:avLst>
          </a:prstGeom>
          <a:effectLst>
            <a:outerShdw blurRad="50800" dist="50800" dir="5400000" algn="tl" rotWithShape="0">
              <a:srgbClr val="000000">
                <a:alpha val="43000"/>
              </a:srgbClr>
            </a:outerShdw>
          </a:effectLst>
        </p:spPr>
      </p:pic>
      <p:pic>
        <p:nvPicPr>
          <p:cNvPr id="6" name="Picture 5" descr="Text&#10;&#10;Description automatically generated with medium confidence">
            <a:extLst>
              <a:ext uri="{FF2B5EF4-FFF2-40B4-BE49-F238E27FC236}">
                <a16:creationId xmlns:a16="http://schemas.microsoft.com/office/drawing/2014/main" id="{94C70055-F3C1-24D8-EEFA-4BF9A37DE1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9118" y="6246458"/>
            <a:ext cx="1508074" cy="382694"/>
          </a:xfrm>
          <a:prstGeom prst="rect">
            <a:avLst/>
          </a:prstGeom>
        </p:spPr>
      </p:pic>
      <p:pic>
        <p:nvPicPr>
          <p:cNvPr id="2" name="Picture 1">
            <a:extLst>
              <a:ext uri="{FF2B5EF4-FFF2-40B4-BE49-F238E27FC236}">
                <a16:creationId xmlns:a16="http://schemas.microsoft.com/office/drawing/2014/main" id="{AA2FBCF2-006D-DCE2-4335-9ED4D1412C5A}"/>
              </a:ext>
            </a:extLst>
          </p:cNvPr>
          <p:cNvPicPr>
            <a:picLocks noChangeAspect="1"/>
          </p:cNvPicPr>
          <p:nvPr/>
        </p:nvPicPr>
        <p:blipFill rotWithShape="1">
          <a:blip r:embed="rId6"/>
          <a:srcRect l="83364" b="87348"/>
          <a:stretch/>
        </p:blipFill>
        <p:spPr>
          <a:xfrm>
            <a:off x="9260508" y="270067"/>
            <a:ext cx="1760292" cy="508721"/>
          </a:xfrm>
          <a:prstGeom prst="rect">
            <a:avLst/>
          </a:prstGeom>
        </p:spPr>
      </p:pic>
    </p:spTree>
    <p:extLst>
      <p:ext uri="{BB962C8B-B14F-4D97-AF65-F5344CB8AC3E}">
        <p14:creationId xmlns:p14="http://schemas.microsoft.com/office/powerpoint/2010/main" val="641357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636C-EB32-BAEA-744A-24A6E229F14F}"/>
              </a:ext>
            </a:extLst>
          </p:cNvPr>
          <p:cNvSpPr>
            <a:spLocks noGrp="1"/>
          </p:cNvSpPr>
          <p:nvPr>
            <p:ph type="title"/>
          </p:nvPr>
        </p:nvSpPr>
        <p:spPr/>
        <p:txBody>
          <a:bodyPr/>
          <a:lstStyle/>
          <a:p>
            <a:r>
              <a:rPr lang="en-US" dirty="0"/>
              <a:t>Key Priorities</a:t>
            </a:r>
          </a:p>
        </p:txBody>
      </p:sp>
      <p:sp>
        <p:nvSpPr>
          <p:cNvPr id="3" name="Content Placeholder 2">
            <a:extLst>
              <a:ext uri="{FF2B5EF4-FFF2-40B4-BE49-F238E27FC236}">
                <a16:creationId xmlns:a16="http://schemas.microsoft.com/office/drawing/2014/main" id="{757F30FE-B280-5689-46CC-D33C9F69D988}"/>
              </a:ext>
            </a:extLst>
          </p:cNvPr>
          <p:cNvSpPr>
            <a:spLocks noGrp="1"/>
          </p:cNvSpPr>
          <p:nvPr>
            <p:ph idx="1"/>
          </p:nvPr>
        </p:nvSpPr>
        <p:spPr>
          <a:xfrm>
            <a:off x="1154954" y="2603500"/>
            <a:ext cx="10500426" cy="3416300"/>
          </a:xfrm>
        </p:spPr>
        <p:txBody>
          <a:bodyPr/>
          <a:lstStyle/>
          <a:p>
            <a:r>
              <a:rPr lang="en-US" dirty="0"/>
              <a:t>Reform immigration, enhance border security</a:t>
            </a:r>
          </a:p>
          <a:p>
            <a:r>
              <a:rPr lang="en-US" dirty="0"/>
              <a:t>Cap spending and balance the budget within 10 years</a:t>
            </a:r>
          </a:p>
          <a:p>
            <a:r>
              <a:rPr lang="en-US" dirty="0"/>
              <a:t>End “Woke” policies in federal government. Hold bureaucrats accountable</a:t>
            </a:r>
          </a:p>
          <a:p>
            <a:r>
              <a:rPr lang="en-US" dirty="0"/>
              <a:t>Protect sanctity of life</a:t>
            </a:r>
          </a:p>
          <a:p>
            <a:r>
              <a:rPr lang="en-US" dirty="0"/>
              <a:t>Lower taxes, expand economic growth</a:t>
            </a:r>
          </a:p>
          <a:p>
            <a:r>
              <a:rPr lang="en-US" dirty="0"/>
              <a:t>Fight crime and fentanyl </a:t>
            </a:r>
          </a:p>
          <a:p>
            <a:endParaRPr lang="en-US" dirty="0"/>
          </a:p>
        </p:txBody>
      </p:sp>
      <p:pic>
        <p:nvPicPr>
          <p:cNvPr id="4" name="Picture 3" descr="Text&#10;&#10;Description automatically generated with medium confidence">
            <a:extLst>
              <a:ext uri="{FF2B5EF4-FFF2-40B4-BE49-F238E27FC236}">
                <a16:creationId xmlns:a16="http://schemas.microsoft.com/office/drawing/2014/main" id="{64513C9C-29ED-5C7A-D8A9-3D518D4F99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2201" y="6346081"/>
            <a:ext cx="1508074" cy="382694"/>
          </a:xfrm>
          <a:prstGeom prst="rect">
            <a:avLst/>
          </a:prstGeom>
        </p:spPr>
      </p:pic>
    </p:spTree>
    <p:extLst>
      <p:ext uri="{BB962C8B-B14F-4D97-AF65-F5344CB8AC3E}">
        <p14:creationId xmlns:p14="http://schemas.microsoft.com/office/powerpoint/2010/main" val="1160729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56A1-B632-22A2-7520-5521E0C03E7E}"/>
              </a:ext>
            </a:extLst>
          </p:cNvPr>
          <p:cNvSpPr>
            <a:spLocks noGrp="1"/>
          </p:cNvSpPr>
          <p:nvPr>
            <p:ph type="title"/>
          </p:nvPr>
        </p:nvSpPr>
        <p:spPr/>
        <p:txBody>
          <a:bodyPr/>
          <a:lstStyle/>
          <a:p>
            <a:r>
              <a:rPr lang="en-US" dirty="0"/>
              <a:t>The 5 Families </a:t>
            </a:r>
          </a:p>
        </p:txBody>
      </p:sp>
      <p:sp>
        <p:nvSpPr>
          <p:cNvPr id="3" name="Content Placeholder 2">
            <a:extLst>
              <a:ext uri="{FF2B5EF4-FFF2-40B4-BE49-F238E27FC236}">
                <a16:creationId xmlns:a16="http://schemas.microsoft.com/office/drawing/2014/main" id="{A7EBD6ED-E599-EFF4-634B-9CA5DC8A8262}"/>
              </a:ext>
            </a:extLst>
          </p:cNvPr>
          <p:cNvSpPr>
            <a:spLocks noGrp="1"/>
          </p:cNvSpPr>
          <p:nvPr>
            <p:ph idx="1"/>
          </p:nvPr>
        </p:nvSpPr>
        <p:spPr>
          <a:xfrm>
            <a:off x="1154954" y="2603500"/>
            <a:ext cx="8825659" cy="3642958"/>
          </a:xfrm>
        </p:spPr>
        <p:txBody>
          <a:bodyPr>
            <a:normAutofit fontScale="92500" lnSpcReduction="20000"/>
          </a:bodyPr>
          <a:lstStyle/>
          <a:p>
            <a:r>
              <a:rPr lang="en-US" dirty="0"/>
              <a:t>The Republican Party is not unified – really two parties (MAGA and everyone else)</a:t>
            </a:r>
          </a:p>
          <a:p>
            <a:endParaRPr lang="en-US" dirty="0"/>
          </a:p>
          <a:p>
            <a:r>
              <a:rPr lang="en-US" dirty="0"/>
              <a:t>But within the House GOP, there are currently 5 factions: </a:t>
            </a:r>
          </a:p>
          <a:p>
            <a:pPr lvl="1">
              <a:buFont typeface="Courier New" panose="02070309020205020404" pitchFamily="49" charset="0"/>
              <a:buChar char="o"/>
            </a:pPr>
            <a:r>
              <a:rPr lang="en-US" dirty="0"/>
              <a:t>Problem Solvers Caucus (bipartisan moderates – get stuff done)</a:t>
            </a:r>
          </a:p>
          <a:p>
            <a:pPr lvl="1">
              <a:buFont typeface="Courier New" panose="02070309020205020404" pitchFamily="49" charset="0"/>
              <a:buChar char="o"/>
            </a:pPr>
            <a:r>
              <a:rPr lang="en-US" dirty="0"/>
              <a:t>Republican Governance Group (moderate, swing districts)</a:t>
            </a:r>
          </a:p>
          <a:p>
            <a:pPr lvl="1">
              <a:buFont typeface="Courier New" panose="02070309020205020404" pitchFamily="49" charset="0"/>
              <a:buChar char="o"/>
            </a:pPr>
            <a:r>
              <a:rPr lang="en-US" dirty="0"/>
              <a:t>Republican Main Street Caucus (moderate, business focused)</a:t>
            </a:r>
          </a:p>
          <a:p>
            <a:pPr lvl="1">
              <a:buFont typeface="Courier New" panose="02070309020205020404" pitchFamily="49" charset="0"/>
              <a:buChar char="o"/>
            </a:pPr>
            <a:r>
              <a:rPr lang="en-US" dirty="0"/>
              <a:t>Republican Study Committee (conservative)</a:t>
            </a:r>
          </a:p>
          <a:p>
            <a:pPr lvl="1">
              <a:buFont typeface="Courier New" panose="02070309020205020404" pitchFamily="49" charset="0"/>
              <a:buChar char="o"/>
            </a:pPr>
            <a:r>
              <a:rPr lang="en-US" dirty="0"/>
              <a:t>House Freedom Caucus (ultra conservative)</a:t>
            </a:r>
          </a:p>
          <a:p>
            <a:pPr>
              <a:buFont typeface="Century Gothic" panose="020B0502020202020204" pitchFamily="34" charset="0"/>
              <a:buChar char="►"/>
            </a:pPr>
            <a:endParaRPr lang="en-US" dirty="0"/>
          </a:p>
          <a:p>
            <a:pPr>
              <a:buFont typeface="Century Gothic" panose="020B0502020202020204" pitchFamily="34" charset="0"/>
              <a:buChar char="►"/>
            </a:pPr>
            <a:r>
              <a:rPr lang="en-US" dirty="0"/>
              <a:t>Some overlap across factions</a:t>
            </a:r>
          </a:p>
          <a:p>
            <a:pPr lvl="1"/>
            <a:endParaRPr lang="en-US" dirty="0"/>
          </a:p>
        </p:txBody>
      </p:sp>
      <p:pic>
        <p:nvPicPr>
          <p:cNvPr id="4" name="Picture 3" descr="Text&#10;&#10;Description automatically generated with medium confidence">
            <a:extLst>
              <a:ext uri="{FF2B5EF4-FFF2-40B4-BE49-F238E27FC236}">
                <a16:creationId xmlns:a16="http://schemas.microsoft.com/office/drawing/2014/main" id="{0BCE650F-2D91-08C2-53FC-68A5D3AC5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9118" y="6246458"/>
            <a:ext cx="1508074" cy="382694"/>
          </a:xfrm>
          <a:prstGeom prst="rect">
            <a:avLst/>
          </a:prstGeom>
        </p:spPr>
      </p:pic>
    </p:spTree>
    <p:extLst>
      <p:ext uri="{BB962C8B-B14F-4D97-AF65-F5344CB8AC3E}">
        <p14:creationId xmlns:p14="http://schemas.microsoft.com/office/powerpoint/2010/main" val="63283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898</TotalTime>
  <Words>849</Words>
  <Application>Microsoft Macintosh PowerPoint</Application>
  <PresentationFormat>Widescreen</PresentationFormat>
  <Paragraphs>118</Paragraphs>
  <Slides>16</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Century Gothic</vt:lpstr>
      <vt:lpstr>Courier New</vt:lpstr>
      <vt:lpstr>Roboto</vt:lpstr>
      <vt:lpstr>Wingdings 3</vt:lpstr>
      <vt:lpstr>Ion Boardroom</vt:lpstr>
      <vt:lpstr>The Republican View on American Workforce Coalition Priorities</vt:lpstr>
      <vt:lpstr>Joel White President &amp; CEO, Horizon Government Affairs  Republican Thought Leader &amp; Strategist</vt:lpstr>
      <vt:lpstr>Agenda</vt:lpstr>
      <vt:lpstr>Understanding the Republican Party</vt:lpstr>
      <vt:lpstr>MAGA Ascendent</vt:lpstr>
      <vt:lpstr>The Most Important Thing - Elections</vt:lpstr>
      <vt:lpstr>PowerPoint Presentation</vt:lpstr>
      <vt:lpstr>Key Priorities</vt:lpstr>
      <vt:lpstr>The 5 Families </vt:lpstr>
      <vt:lpstr>PowerPoint Presentation</vt:lpstr>
      <vt:lpstr>Approaching Each of the 5 Families</vt:lpstr>
      <vt:lpstr>PowerPoint Presentation</vt:lpstr>
      <vt:lpstr>What Can Be Done</vt:lpstr>
      <vt:lpstr>OAA Reauthorization + SCSEP Funding</vt:lpstr>
      <vt:lpstr>Coordinated Outreach + Education</vt:lpstr>
      <vt:lpstr>Questions +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 Update</dc:title>
  <dc:creator>Allison Wils</dc:creator>
  <cp:lastModifiedBy>Allison Wils</cp:lastModifiedBy>
  <cp:revision>72</cp:revision>
  <dcterms:created xsi:type="dcterms:W3CDTF">2023-11-20T17:13:27Z</dcterms:created>
  <dcterms:modified xsi:type="dcterms:W3CDTF">2024-01-31T20:01:02Z</dcterms:modified>
</cp:coreProperties>
</file>